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8" r:id="rId3"/>
    <p:sldId id="256" r:id="rId4"/>
    <p:sldId id="266" r:id="rId5"/>
    <p:sldId id="263" r:id="rId6"/>
    <p:sldId id="259" r:id="rId7"/>
    <p:sldId id="261" r:id="rId8"/>
    <p:sldId id="257" r:id="rId9"/>
    <p:sldId id="260" r:id="rId10"/>
    <p:sldId id="262" r:id="rId11"/>
    <p:sldId id="264" r:id="rId12"/>
    <p:sldId id="265" r:id="rId13"/>
    <p:sldId id="267" r:id="rId14"/>
    <p:sldId id="342" r:id="rId15"/>
    <p:sldId id="348" r:id="rId16"/>
    <p:sldId id="349" r:id="rId17"/>
    <p:sldId id="350" r:id="rId18"/>
    <p:sldId id="351" r:id="rId19"/>
    <p:sldId id="352" r:id="rId20"/>
    <p:sldId id="268" r:id="rId21"/>
    <p:sldId id="269" r:id="rId22"/>
    <p:sldId id="272" r:id="rId23"/>
    <p:sldId id="275" r:id="rId24"/>
    <p:sldId id="281" r:id="rId25"/>
    <p:sldId id="278" r:id="rId26"/>
    <p:sldId id="279" r:id="rId27"/>
    <p:sldId id="283" r:id="rId28"/>
    <p:sldId id="338" r:id="rId29"/>
    <p:sldId id="287" r:id="rId30"/>
    <p:sldId id="288" r:id="rId31"/>
    <p:sldId id="290" r:id="rId32"/>
    <p:sldId id="335" r:id="rId33"/>
    <p:sldId id="286" r:id="rId34"/>
    <p:sldId id="285" r:id="rId35"/>
    <p:sldId id="294" r:id="rId36"/>
    <p:sldId id="301" r:id="rId37"/>
    <p:sldId id="300" r:id="rId38"/>
    <p:sldId id="296" r:id="rId39"/>
    <p:sldId id="293" r:id="rId40"/>
    <p:sldId id="292" r:id="rId41"/>
    <p:sldId id="305" r:id="rId42"/>
    <p:sldId id="353" r:id="rId43"/>
    <p:sldId id="304" r:id="rId44"/>
    <p:sldId id="339" r:id="rId45"/>
    <p:sldId id="346" r:id="rId46"/>
    <p:sldId id="302" r:id="rId47"/>
    <p:sldId id="341" r:id="rId48"/>
    <p:sldId id="313" r:id="rId49"/>
    <p:sldId id="309" r:id="rId50"/>
    <p:sldId id="315" r:id="rId51"/>
    <p:sldId id="319" r:id="rId52"/>
    <p:sldId id="320" r:id="rId53"/>
    <p:sldId id="310" r:id="rId54"/>
    <p:sldId id="322" r:id="rId55"/>
    <p:sldId id="324" r:id="rId56"/>
    <p:sldId id="326" r:id="rId57"/>
    <p:sldId id="327" r:id="rId58"/>
    <p:sldId id="328" r:id="rId59"/>
    <p:sldId id="329" r:id="rId60"/>
    <p:sldId id="331" r:id="rId61"/>
    <p:sldId id="333" r:id="rId62"/>
    <p:sldId id="334" r:id="rId63"/>
    <p:sldId id="354" r:id="rId64"/>
    <p:sldId id="337" r:id="rId6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73" d="100"/>
          <a:sy n="73" d="100"/>
        </p:scale>
        <p:origin x="7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4D3C8ECF-84A2-49EF-A291-39888933F010}"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3120355877"/>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D3C8ECF-84A2-49EF-A291-39888933F010}"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104059653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D3C8ECF-84A2-49EF-A291-39888933F010}"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1349816680"/>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4F4B4E8D-0C64-4F91-9DFE-1124A64B57B8}"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2236383765"/>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F4B4E8D-0C64-4F91-9DFE-1124A64B57B8}"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1370610454"/>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4F4B4E8D-0C64-4F91-9DFE-1124A64B57B8}"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3759538441"/>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4F4B4E8D-0C64-4F91-9DFE-1124A64B57B8}" type="datetimeFigureOut">
              <a:rPr lang="pt-BR" smtClean="0"/>
              <a:t>16/07/2021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3787202929"/>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4F4B4E8D-0C64-4F91-9DFE-1124A64B57B8}" type="datetimeFigureOut">
              <a:rPr lang="pt-BR" smtClean="0"/>
              <a:t>16/07/2021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197788995"/>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4F4B4E8D-0C64-4F91-9DFE-1124A64B57B8}" type="datetimeFigureOut">
              <a:rPr lang="pt-BR" smtClean="0"/>
              <a:t>16/07/2021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3763190837"/>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F4B4E8D-0C64-4F91-9DFE-1124A64B57B8}" type="datetimeFigureOut">
              <a:rPr lang="pt-BR" smtClean="0"/>
              <a:t>16/07/2021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2434842125"/>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F4B4E8D-0C64-4F91-9DFE-1124A64B57B8}" type="datetimeFigureOut">
              <a:rPr lang="pt-BR" smtClean="0"/>
              <a:t>16/07/2021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101935491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257577" y="115910"/>
            <a:ext cx="11797048" cy="643944"/>
          </a:xfrm>
        </p:spPr>
        <p:txBody>
          <a:bodyPr>
            <a:normAutofit/>
          </a:bodyPr>
          <a:lstStyle>
            <a:lvl1pPr algn="ctr">
              <a:defRPr sz="3600">
                <a:solidFill>
                  <a:srgbClr val="0070C0"/>
                </a:solidFill>
                <a:latin typeface="Algerian" panose="04020705040A02060702" pitchFamily="82" charset="0"/>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257577" y="759854"/>
            <a:ext cx="11797048" cy="5409126"/>
          </a:xfrm>
        </p:spPr>
        <p:txBody>
          <a:bodyPr/>
          <a:lstStyle/>
          <a:p>
            <a:pPr lvl="0"/>
            <a:r>
              <a:rPr lang="pt-BR" dirty="0" smtClean="0"/>
              <a:t>Editar estilos de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p:txBody>
          <a:bodyPr/>
          <a:lstStyle/>
          <a:p>
            <a:fld id="{4D3C8ECF-84A2-49EF-A291-39888933F010}"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A12888D8-4A71-49B8-913B-94D6B6160D11}" type="slidenum">
              <a:rPr lang="pt-BR" smtClean="0"/>
              <a:t>‹nº›</a:t>
            </a:fld>
            <a:endParaRPr lang="pt-BR" dirty="0"/>
          </a:p>
        </p:txBody>
      </p:sp>
    </p:spTree>
    <p:extLst>
      <p:ext uri="{BB962C8B-B14F-4D97-AF65-F5344CB8AC3E}">
        <p14:creationId xmlns:p14="http://schemas.microsoft.com/office/powerpoint/2010/main" val="27087854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F4B4E8D-0C64-4F91-9DFE-1124A64B57B8}" type="datetimeFigureOut">
              <a:rPr lang="pt-BR" smtClean="0"/>
              <a:t>16/07/2021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844629495"/>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F4B4E8D-0C64-4F91-9DFE-1124A64B57B8}"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587865010"/>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F4B4E8D-0C64-4F91-9DFE-1124A64B57B8}"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30FC675-DEF4-49E1-8333-36B58FCC9687}" type="slidenum">
              <a:rPr lang="pt-BR" smtClean="0"/>
              <a:t>‹nº›</a:t>
            </a:fld>
            <a:endParaRPr lang="pt-BR"/>
          </a:p>
        </p:txBody>
      </p:sp>
    </p:spTree>
    <p:extLst>
      <p:ext uri="{BB962C8B-B14F-4D97-AF65-F5344CB8AC3E}">
        <p14:creationId xmlns:p14="http://schemas.microsoft.com/office/powerpoint/2010/main" val="3484926413"/>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4D3C8ECF-84A2-49EF-A291-39888933F010}" type="datetimeFigureOut">
              <a:rPr lang="pt-BR" smtClean="0"/>
              <a:t>16/07/2021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135598075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4D3C8ECF-84A2-49EF-A291-39888933F010}" type="datetimeFigureOut">
              <a:rPr lang="pt-BR" smtClean="0"/>
              <a:t>16/07/2021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905562406"/>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4D3C8ECF-84A2-49EF-A291-39888933F010}" type="datetimeFigureOut">
              <a:rPr lang="pt-BR" smtClean="0"/>
              <a:t>16/07/2021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3857612629"/>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4D3C8ECF-84A2-49EF-A291-39888933F010}" type="datetimeFigureOut">
              <a:rPr lang="pt-BR" smtClean="0"/>
              <a:t>16/07/2021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2028309556"/>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D3C8ECF-84A2-49EF-A291-39888933F010}" type="datetimeFigureOut">
              <a:rPr lang="pt-BR" smtClean="0"/>
              <a:t>16/07/2021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600040639"/>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D3C8ECF-84A2-49EF-A291-39888933F010}" type="datetimeFigureOut">
              <a:rPr lang="pt-BR" smtClean="0"/>
              <a:t>16/07/2021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148513636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D3C8ECF-84A2-49EF-A291-39888933F010}" type="datetimeFigureOut">
              <a:rPr lang="pt-BR" smtClean="0"/>
              <a:t>16/07/2021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A12888D8-4A71-49B8-913B-94D6B6160D11}" type="slidenum">
              <a:rPr lang="pt-BR" smtClean="0"/>
              <a:t>‹nº›</a:t>
            </a:fld>
            <a:endParaRPr lang="pt-BR"/>
          </a:p>
        </p:txBody>
      </p:sp>
    </p:spTree>
    <p:extLst>
      <p:ext uri="{BB962C8B-B14F-4D97-AF65-F5344CB8AC3E}">
        <p14:creationId xmlns:p14="http://schemas.microsoft.com/office/powerpoint/2010/main" val="4048173391"/>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smtClean="0"/>
              <a:t>Editar estilos de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a:p>
            <a:pPr lvl="4"/>
            <a:endParaRPr lang="pt-BR" dirty="0" smtClean="0"/>
          </a:p>
          <a:p>
            <a:pPr lvl="4"/>
            <a:endParaRPr lang="pt-BR" dirty="0"/>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3C8ECF-84A2-49EF-A291-39888933F010}" type="datetimeFigureOut">
              <a:rPr lang="pt-BR" smtClean="0"/>
              <a:t>16/07/2021</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2888D8-4A71-49B8-913B-94D6B6160D11}" type="slidenum">
              <a:rPr lang="pt-BR" smtClean="0"/>
              <a:t>‹nº›</a:t>
            </a:fld>
            <a:endParaRPr lang="pt-BR"/>
          </a:p>
        </p:txBody>
      </p:sp>
    </p:spTree>
    <p:extLst>
      <p:ext uri="{BB962C8B-B14F-4D97-AF65-F5344CB8AC3E}">
        <p14:creationId xmlns:p14="http://schemas.microsoft.com/office/powerpoint/2010/main" val="738682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B4E8D-0C64-4F91-9DFE-1124A64B57B8}" type="datetimeFigureOut">
              <a:rPr lang="pt-BR" smtClean="0"/>
              <a:t>16/07/2021</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FC675-DEF4-49E1-8333-36B58FCC9687}" type="slidenum">
              <a:rPr lang="pt-BR" smtClean="0"/>
              <a:t>‹nº›</a:t>
            </a:fld>
            <a:endParaRPr lang="pt-BR"/>
          </a:p>
        </p:txBody>
      </p:sp>
    </p:spTree>
    <p:extLst>
      <p:ext uri="{BB962C8B-B14F-4D97-AF65-F5344CB8AC3E}">
        <p14:creationId xmlns:p14="http://schemas.microsoft.com/office/powerpoint/2010/main" val="426310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hyperlink" Target="https://escolakids.uol.com.br/ciencias/fermentacao.htm" TargetMode="External"/><Relationship Id="rId5" Type="http://schemas.openxmlformats.org/officeDocument/2006/relationships/hyperlink" Target="https://escolakids.uol.com.br/por-que-massa-pao-cresce.htm" TargetMode="External"/><Relationship Id="rId4" Type="http://schemas.openxmlformats.org/officeDocument/2006/relationships/hyperlink" Target="https://escolakids.uol.com.br/fungos.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5.jpe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60.jpeg"/><Relationship Id="rId4" Type="http://schemas.openxmlformats.org/officeDocument/2006/relationships/image" Target="../media/image59.jp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77.jpeg"/></Relationships>
</file>

<file path=ppt/slides/_rels/slide4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82.jpg"/><Relationship Id="rId4" Type="http://schemas.openxmlformats.org/officeDocument/2006/relationships/image" Target="../media/image81.jpe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0.png"/><Relationship Id="rId2" Type="http://schemas.microsoft.com/office/2007/relationships/media" Target="../media/media2.m4a"/><Relationship Id="rId1" Type="http://schemas.openxmlformats.org/officeDocument/2006/relationships/tags" Target="../tags/tag4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51.xml"/><Relationship Id="rId5" Type="http://schemas.openxmlformats.org/officeDocument/2006/relationships/image" Target="../media/image102.jpeg"/><Relationship Id="rId4" Type="http://schemas.openxmlformats.org/officeDocument/2006/relationships/image" Target="../media/image101.jpe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105.jpeg"/><Relationship Id="rId4" Type="http://schemas.openxmlformats.org/officeDocument/2006/relationships/image" Target="../media/image104.jpeg"/></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110.jpeg"/><Relationship Id="rId4" Type="http://schemas.openxmlformats.org/officeDocument/2006/relationships/image" Target="../media/image109.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s://blogdoenem.com.br/calor-sensivel-e-calor-latente-revisao-de-fisica-enem/" TargetMode="External"/><Relationship Id="rId13" Type="http://schemas.openxmlformats.org/officeDocument/2006/relationships/hyperlink" Target="https://cdn.diferenca.com/imagens/termometro-cke.jpg" TargetMode="External"/><Relationship Id="rId18" Type="http://schemas.openxmlformats.org/officeDocument/2006/relationships/hyperlink" Target="https://giphy.com/gifs/joqH7DwRE8wHmh3P8O?utm_source=iframe&amp;utm_medium=embed&amp;utm_campaign=Embeds&amp;utm_term=https://pratofundo.com/" TargetMode="External"/><Relationship Id="rId3" Type="http://schemas.openxmlformats.org/officeDocument/2006/relationships/hyperlink" Target="https://cdlvca.com.br/wp-content/uploads/2012/05/reciclagem.jpg" TargetMode="External"/><Relationship Id="rId7" Type="http://schemas.openxmlformats.org/officeDocument/2006/relationships/hyperlink" Target="http://tcetpipe.blogspot.com/2012/10/equilibrio-termico.html" TargetMode="External"/><Relationship Id="rId12" Type="http://schemas.openxmlformats.org/officeDocument/2006/relationships/hyperlink" Target="https://s4.static.brasilescola.uol.com.br/be/conteudo/images/termometros.jpg" TargetMode="External"/><Relationship Id="rId17" Type="http://schemas.openxmlformats.org/officeDocument/2006/relationships/hyperlink" Target="http://angloresolve.plurall.net/press/question/1414012" TargetMode="External"/><Relationship Id="rId2" Type="http://schemas.openxmlformats.org/officeDocument/2006/relationships/slideLayout" Target="../slideLayouts/slideLayout2.xml"/><Relationship Id="rId16" Type="http://schemas.openxmlformats.org/officeDocument/2006/relationships/hyperlink" Target="https://brasilescola.uol.com.br/biologia/ciclo-carbono.htm" TargetMode="External"/><Relationship Id="rId1" Type="http://schemas.openxmlformats.org/officeDocument/2006/relationships/tags" Target="../tags/tag57.xml"/><Relationship Id="rId6" Type="http://schemas.openxmlformats.org/officeDocument/2006/relationships/hyperlink" Target="http://www.codesavi.com.br/imprime.php?id=743" TargetMode="External"/><Relationship Id="rId11" Type="http://schemas.openxmlformats.org/officeDocument/2006/relationships/hyperlink" Target="https://mundoeducacao.uol.com.br/quimica/calor-temperatura.htm" TargetMode="External"/><Relationship Id="rId5" Type="http://schemas.openxmlformats.org/officeDocument/2006/relationships/hyperlink" Target="https://cetesb.sp.gov.br/biogas/2017/05/24/lixo-e-efeito-estufa-o-que-eles-tem-em-comum/" TargetMode="External"/><Relationship Id="rId15" Type="http://schemas.openxmlformats.org/officeDocument/2006/relationships/hyperlink" Target="https://share.pixton.com/qytgjlc" TargetMode="External"/><Relationship Id="rId10" Type="http://schemas.openxmlformats.org/officeDocument/2006/relationships/hyperlink" Target="https://www.todamateria.com.br/calor-e-temperatura/" TargetMode="External"/><Relationship Id="rId4" Type="http://schemas.openxmlformats.org/officeDocument/2006/relationships/hyperlink" Target="https://solutudo-cdn.s3-sa-east-1.amazonaws.com/prod/adv_files/5eb5b752-0a78-41ef-a9c5-775fac1e045d/5ec7e445-05f4-45c1-8a56-20e3ac1e0ade.png" TargetMode="External"/><Relationship Id="rId9" Type="http://schemas.openxmlformats.org/officeDocument/2006/relationships/hyperlink" Target="https://brasilescola.uol.com.br/fisica/calor-sensivel-calor-latente.htm" TargetMode="External"/><Relationship Id="rId14" Type="http://schemas.openxmlformats.org/officeDocument/2006/relationships/hyperlink" Target="https://www.diferenca.com/calor-e-temperatur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1345474"/>
          </a:xfrm>
        </p:spPr>
        <p:txBody>
          <a:bodyPr>
            <a:normAutofit fontScale="90000"/>
          </a:bodyPr>
          <a:lstStyle/>
          <a:p>
            <a:pPr lvl="0"/>
            <a:r>
              <a:rPr lang="pt-BR" dirty="0" smtClean="0"/>
              <a:t/>
            </a:r>
            <a:br>
              <a:rPr lang="pt-BR" dirty="0" smtClean="0"/>
            </a:br>
            <a:r>
              <a:rPr lang="pt-BR" dirty="0" smtClean="0"/>
              <a:t>UNIVERSIDADE FEDERAL DE MATO GROSSO - SINOP</a:t>
            </a:r>
            <a:br>
              <a:rPr lang="pt-BR" dirty="0" smtClean="0"/>
            </a:br>
            <a:r>
              <a:rPr lang="pt-BR" sz="3100" dirty="0" smtClean="0"/>
              <a:t>Disciplina: Didática e Instrumentação para o ensino de </a:t>
            </a:r>
            <a:br>
              <a:rPr lang="pt-BR" sz="3100" dirty="0" smtClean="0"/>
            </a:br>
            <a:r>
              <a:rPr lang="pt-BR" sz="3100" dirty="0" smtClean="0"/>
              <a:t>Ciências</a:t>
            </a:r>
            <a:r>
              <a:rPr lang="pt-BR" dirty="0" smtClean="0"/>
              <a:t/>
            </a:r>
            <a:br>
              <a:rPr lang="pt-BR" dirty="0" smtClean="0"/>
            </a:br>
            <a:endParaRPr lang="pt-BR" dirty="0"/>
          </a:p>
        </p:txBody>
      </p:sp>
      <p:sp>
        <p:nvSpPr>
          <p:cNvPr id="3" name="Espaço Reservado para Conteúdo 2"/>
          <p:cNvSpPr>
            <a:spLocks noGrp="1"/>
          </p:cNvSpPr>
          <p:nvPr>
            <p:ph idx="1"/>
          </p:nvPr>
        </p:nvSpPr>
        <p:spPr>
          <a:xfrm>
            <a:off x="156754" y="1345474"/>
            <a:ext cx="11897871" cy="5296626"/>
          </a:xfrm>
        </p:spPr>
        <p:txBody>
          <a:bodyPr/>
          <a:lstStyle/>
          <a:p>
            <a:r>
              <a:rPr lang="pt-BR" dirty="0" smtClean="0">
                <a:solidFill>
                  <a:schemeClr val="accent1">
                    <a:lumMod val="75000"/>
                  </a:schemeClr>
                </a:solidFill>
              </a:rPr>
              <a:t>Didática e Instrumentação para o Ensino de Ciências.</a:t>
            </a:r>
          </a:p>
          <a:p>
            <a:r>
              <a:rPr lang="pt-BR" dirty="0" smtClean="0">
                <a:solidFill>
                  <a:schemeClr val="accent1">
                    <a:lumMod val="75000"/>
                  </a:schemeClr>
                </a:solidFill>
              </a:rPr>
              <a:t>Tema: </a:t>
            </a:r>
            <a:r>
              <a:rPr lang="pt-BR" b="1" i="1" u="sng" dirty="0" smtClean="0">
                <a:solidFill>
                  <a:schemeClr val="accent1">
                    <a:lumMod val="75000"/>
                  </a:schemeClr>
                </a:solidFill>
              </a:rPr>
              <a:t>Alimentação a Base de Processos de Fermentação.</a:t>
            </a:r>
            <a:endParaRPr lang="pt-BR" b="1" i="1" u="sng" dirty="0">
              <a:solidFill>
                <a:schemeClr val="accent1">
                  <a:lumMod val="75000"/>
                </a:schemeClr>
              </a:solidFill>
            </a:endParaRPr>
          </a:p>
          <a:p>
            <a:r>
              <a:rPr lang="pt-BR" dirty="0" smtClean="0">
                <a:solidFill>
                  <a:schemeClr val="accent1">
                    <a:lumMod val="75000"/>
                  </a:schemeClr>
                </a:solidFill>
              </a:rPr>
              <a:t>Professoras Orientadoras; </a:t>
            </a:r>
          </a:p>
          <a:p>
            <a:r>
              <a:rPr lang="pt-BR" dirty="0" smtClean="0">
                <a:solidFill>
                  <a:schemeClr val="accent1">
                    <a:lumMod val="75000"/>
                  </a:schemeClr>
                </a:solidFill>
              </a:rPr>
              <a:t>Dra. Patrícia </a:t>
            </a:r>
            <a:r>
              <a:rPr lang="pt-BR" dirty="0" err="1" smtClean="0">
                <a:solidFill>
                  <a:schemeClr val="accent1">
                    <a:lumMod val="75000"/>
                  </a:schemeClr>
                </a:solidFill>
              </a:rPr>
              <a:t>Rosink</a:t>
            </a:r>
            <a:r>
              <a:rPr lang="pt-BR" dirty="0" smtClean="0">
                <a:solidFill>
                  <a:schemeClr val="accent1">
                    <a:lumMod val="75000"/>
                  </a:schemeClr>
                </a:solidFill>
              </a:rPr>
              <a:t>,</a:t>
            </a:r>
          </a:p>
          <a:p>
            <a:r>
              <a:rPr lang="pt-BR" dirty="0" smtClean="0">
                <a:solidFill>
                  <a:schemeClr val="accent1">
                    <a:lumMod val="75000"/>
                  </a:schemeClr>
                </a:solidFill>
              </a:rPr>
              <a:t>Dra. Lorena Rezende Cardoso.</a:t>
            </a:r>
          </a:p>
          <a:p>
            <a:r>
              <a:rPr lang="pt-BR" dirty="0" smtClean="0">
                <a:solidFill>
                  <a:schemeClr val="accent1">
                    <a:lumMod val="75000"/>
                  </a:schemeClr>
                </a:solidFill>
              </a:rPr>
              <a:t>Alunas:</a:t>
            </a:r>
          </a:p>
          <a:p>
            <a:r>
              <a:rPr lang="pt-BR" dirty="0" smtClean="0">
                <a:solidFill>
                  <a:schemeClr val="accent1">
                    <a:lumMod val="75000"/>
                  </a:schemeClr>
                </a:solidFill>
              </a:rPr>
              <a:t> Renata Dias Martins;</a:t>
            </a:r>
          </a:p>
          <a:p>
            <a:r>
              <a:rPr lang="pt-BR" dirty="0" smtClean="0">
                <a:solidFill>
                  <a:schemeClr val="accent1">
                    <a:lumMod val="75000"/>
                  </a:schemeClr>
                </a:solidFill>
              </a:rPr>
              <a:t> </a:t>
            </a:r>
            <a:r>
              <a:rPr lang="pt-BR" dirty="0" err="1" smtClean="0">
                <a:solidFill>
                  <a:schemeClr val="accent1">
                    <a:lumMod val="75000"/>
                  </a:schemeClr>
                </a:solidFill>
              </a:rPr>
              <a:t>Driele</a:t>
            </a:r>
            <a:r>
              <a:rPr lang="pt-BR" dirty="0" smtClean="0">
                <a:solidFill>
                  <a:schemeClr val="accent1">
                    <a:lumMod val="75000"/>
                  </a:schemeClr>
                </a:solidFill>
              </a:rPr>
              <a:t> </a:t>
            </a:r>
            <a:r>
              <a:rPr lang="pt-BR" dirty="0" err="1" smtClean="0">
                <a:solidFill>
                  <a:schemeClr val="accent1">
                    <a:lumMod val="75000"/>
                  </a:schemeClr>
                </a:solidFill>
              </a:rPr>
              <a:t>Zox</a:t>
            </a:r>
            <a:r>
              <a:rPr lang="pt-BR" dirty="0" smtClean="0">
                <a:solidFill>
                  <a:schemeClr val="accent1">
                    <a:lumMod val="75000"/>
                  </a:schemeClr>
                </a:solidFill>
              </a:rPr>
              <a:t>;</a:t>
            </a:r>
          </a:p>
          <a:p>
            <a:r>
              <a:rPr lang="pt-BR" dirty="0" smtClean="0">
                <a:solidFill>
                  <a:schemeClr val="accent1">
                    <a:lumMod val="75000"/>
                  </a:schemeClr>
                </a:solidFill>
              </a:rPr>
              <a:t> Luana Rocha.</a:t>
            </a:r>
          </a:p>
          <a:p>
            <a:endParaRPr lang="pt-BR" dirty="0">
              <a:solidFill>
                <a:schemeClr val="accent1">
                  <a:lumMod val="75000"/>
                </a:schemeClr>
              </a:solidFill>
            </a:endParaRPr>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936" y="2337343"/>
            <a:ext cx="6991697" cy="4011206"/>
          </a:xfrm>
          <a:prstGeom prst="rect">
            <a:avLst/>
          </a:prstGeom>
        </p:spPr>
      </p:pic>
      <p:pic>
        <p:nvPicPr>
          <p:cNvPr id="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8514" y="4787174"/>
            <a:ext cx="1854926" cy="1854926"/>
          </a:xfrm>
          <a:prstGeom prst="rect">
            <a:avLst/>
          </a:prstGeom>
        </p:spPr>
      </p:pic>
      <p:pic>
        <p:nvPicPr>
          <p:cNvPr id="10" name="Imagem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531"/>
            <a:ext cx="956090" cy="1123406"/>
          </a:xfrm>
          <a:prstGeom prst="rect">
            <a:avLst/>
          </a:prstGeom>
        </p:spPr>
      </p:pic>
    </p:spTree>
    <p:custDataLst>
      <p:tags r:id="rId1"/>
    </p:custDataLst>
    <p:extLst>
      <p:ext uri="{BB962C8B-B14F-4D97-AF65-F5344CB8AC3E}">
        <p14:creationId xmlns:p14="http://schemas.microsoft.com/office/powerpoint/2010/main" val="2027519382"/>
      </p:ext>
    </p:extLst>
  </p:cSld>
  <p:clrMapOvr>
    <a:masterClrMapping/>
  </p:clrMapOvr>
  <mc:AlternateContent xmlns:mc="http://schemas.openxmlformats.org/markup-compatibility/2006" xmlns:p14="http://schemas.microsoft.com/office/powerpoint/2010/main">
    <mc:Choice Requires="p14">
      <p:transition spd="slow" p14:dur="1500" advTm="116489"/>
    </mc:Choice>
    <mc:Fallback xmlns="">
      <p:transition spd="slow" advTm="11648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Um pouco de história!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4318" y="760412"/>
            <a:ext cx="6097587" cy="6097587"/>
          </a:xfrm>
        </p:spPr>
      </p:pic>
    </p:spTree>
    <p:custDataLst>
      <p:tags r:id="rId1"/>
    </p:custDataLst>
    <p:extLst>
      <p:ext uri="{BB962C8B-B14F-4D97-AF65-F5344CB8AC3E}">
        <p14:creationId xmlns:p14="http://schemas.microsoft.com/office/powerpoint/2010/main" val="1015905213"/>
      </p:ext>
    </p:extLst>
  </p:cSld>
  <p:clrMapOvr>
    <a:masterClrMapping/>
  </p:clrMapOvr>
  <mc:AlternateContent xmlns:mc="http://schemas.openxmlformats.org/markup-compatibility/2006" xmlns:p14="http://schemas.microsoft.com/office/powerpoint/2010/main">
    <mc:Choice Requires="p14">
      <p:transition spd="slow" p14:dur="1500" advTm="13957"/>
    </mc:Choice>
    <mc:Fallback xmlns="">
      <p:transition spd="slow" advTm="1395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Fermentação acética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0809" y="759854"/>
            <a:ext cx="6047283" cy="5771575"/>
          </a:xfrm>
        </p:spPr>
      </p:pic>
    </p:spTree>
    <p:custDataLst>
      <p:tags r:id="rId1"/>
    </p:custDataLst>
    <p:extLst>
      <p:ext uri="{BB962C8B-B14F-4D97-AF65-F5344CB8AC3E}">
        <p14:creationId xmlns:p14="http://schemas.microsoft.com/office/powerpoint/2010/main" val="902081150"/>
      </p:ext>
    </p:extLst>
  </p:cSld>
  <p:clrMapOvr>
    <a:masterClrMapping/>
  </p:clrMapOvr>
  <mc:AlternateContent xmlns:mc="http://schemas.openxmlformats.org/markup-compatibility/2006" xmlns:p14="http://schemas.microsoft.com/office/powerpoint/2010/main">
    <mc:Choice Requires="p14">
      <p:transition spd="slow" p14:dur="1500" advTm="15151"/>
    </mc:Choice>
    <mc:Fallback xmlns="">
      <p:transition spd="slow" advTm="1515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Fermentação alcoólica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577" y="759854"/>
            <a:ext cx="5993641" cy="5993641"/>
          </a:xfrm>
        </p:spPr>
      </p:pic>
      <p:sp>
        <p:nvSpPr>
          <p:cNvPr id="3" name="Retângulo 2"/>
          <p:cNvSpPr/>
          <p:nvPr/>
        </p:nvSpPr>
        <p:spPr>
          <a:xfrm>
            <a:off x="6261526" y="877420"/>
            <a:ext cx="5583729" cy="5632311"/>
          </a:xfrm>
          <a:prstGeom prst="rect">
            <a:avLst/>
          </a:prstGeom>
        </p:spPr>
        <p:txBody>
          <a:bodyPr wrap="square">
            <a:spAutoFit/>
          </a:bodyPr>
          <a:lstStyle/>
          <a:p>
            <a:r>
              <a:rPr lang="pt-BR" dirty="0">
                <a:solidFill>
                  <a:srgbClr val="00B0F0"/>
                </a:solidFill>
                <a:latin typeface="Ubuntu"/>
              </a:rPr>
              <a:t>Atualmente, por meio da fermentação, ocorre a fabricação de bebidas alcoólicas, como cerveja e vinho, iogurtes, coalhadas, queijos, pães, conservas e álcool a partir da cana-de-açúcar. Além disso, alguns antibióticos são produzidos por fermentação.</a:t>
            </a:r>
          </a:p>
          <a:p>
            <a:r>
              <a:rPr lang="pt-BR" dirty="0">
                <a:solidFill>
                  <a:srgbClr val="00B0F0"/>
                </a:solidFill>
                <a:latin typeface="Ubuntu"/>
              </a:rPr>
              <a:t>Sem dúvidas, a levedura </a:t>
            </a:r>
            <a:r>
              <a:rPr lang="pt-BR" b="1" i="1" u="sng" dirty="0" err="1">
                <a:solidFill>
                  <a:srgbClr val="0070C0"/>
                </a:solidFill>
                <a:latin typeface="Ubuntu"/>
              </a:rPr>
              <a:t>Saccharomyces</a:t>
            </a:r>
            <a:r>
              <a:rPr lang="pt-BR" b="1" i="1" u="sng" dirty="0">
                <a:solidFill>
                  <a:srgbClr val="0070C0"/>
                </a:solidFill>
                <a:latin typeface="Ubuntu"/>
              </a:rPr>
              <a:t> </a:t>
            </a:r>
            <a:r>
              <a:rPr lang="pt-BR" b="1" i="1" u="sng" dirty="0" err="1">
                <a:solidFill>
                  <a:srgbClr val="0070C0"/>
                </a:solidFill>
                <a:latin typeface="Ubuntu"/>
              </a:rPr>
              <a:t>cerevisiae</a:t>
            </a:r>
            <a:r>
              <a:rPr lang="pt-BR" dirty="0">
                <a:solidFill>
                  <a:srgbClr val="00B0F0"/>
                </a:solidFill>
                <a:latin typeface="Ubuntu"/>
              </a:rPr>
              <a:t>, um tipo de </a:t>
            </a:r>
            <a:r>
              <a:rPr lang="pt-BR" b="1" i="1" dirty="0">
                <a:solidFill>
                  <a:srgbClr val="00B0F0"/>
                </a:solidFill>
                <a:latin typeface="Ubuntu"/>
                <a:hlinkClick r:id="rId4"/>
              </a:rPr>
              <a:t>fungo</a:t>
            </a:r>
            <a:r>
              <a:rPr lang="pt-BR" dirty="0">
                <a:solidFill>
                  <a:srgbClr val="00B0F0"/>
                </a:solidFill>
                <a:latin typeface="Ubuntu"/>
              </a:rPr>
              <a:t>, é a mais utilizada. Com essa levedura, é possível fazer pães, cervejas, vinhos e, mais atualmente, tem sido utilizada na fabricação do etanol utilizado como combustível. Na </a:t>
            </a:r>
            <a:r>
              <a:rPr lang="pt-BR" b="1" i="1" u="sng" dirty="0">
                <a:solidFill>
                  <a:srgbClr val="0070C0"/>
                </a:solidFill>
                <a:latin typeface="Ubuntu"/>
                <a:hlinkClick r:id="rId5"/>
              </a:rPr>
              <a:t>fabricação de pães</a:t>
            </a:r>
            <a:r>
              <a:rPr lang="pt-BR" dirty="0">
                <a:solidFill>
                  <a:srgbClr val="00B0F0"/>
                </a:solidFill>
                <a:latin typeface="Ubuntu"/>
              </a:rPr>
              <a:t>, essa levedura, também chamada de </a:t>
            </a:r>
            <a:r>
              <a:rPr lang="pt-BR" b="1" i="1" u="sng" dirty="0">
                <a:solidFill>
                  <a:srgbClr val="0070C0"/>
                </a:solidFill>
                <a:latin typeface="Ubuntu"/>
              </a:rPr>
              <a:t>fermento biológico</a:t>
            </a:r>
            <a:r>
              <a:rPr lang="pt-BR" dirty="0">
                <a:solidFill>
                  <a:srgbClr val="00B0F0"/>
                </a:solidFill>
                <a:latin typeface="Ubuntu"/>
              </a:rPr>
              <a:t>, transforma o amido da farinha em gás carbônico e álcool. As bolhas de gás carbônico ficam incapazes de sair da massa, acumulando o gás e deixando-a maior e mais fofa. Quando o pão é assado, tanto o gás carbônico quanto o álcool evaporam.</a:t>
            </a:r>
          </a:p>
          <a:p>
            <a:r>
              <a:rPr lang="pt-BR" dirty="0">
                <a:solidFill>
                  <a:srgbClr val="212529"/>
                </a:solidFill>
                <a:latin typeface="Ubuntu"/>
                <a:hlinkClick r:id="rId6"/>
              </a:rPr>
              <a:t>https://</a:t>
            </a:r>
            <a:r>
              <a:rPr lang="pt-BR" dirty="0" smtClean="0">
                <a:solidFill>
                  <a:srgbClr val="212529"/>
                </a:solidFill>
                <a:latin typeface="Ubuntu"/>
                <a:hlinkClick r:id="rId6"/>
              </a:rPr>
              <a:t>escolakids.uol.com.br/ciencias/fermentacao.htm</a:t>
            </a:r>
            <a:endParaRPr lang="pt-BR" dirty="0" smtClean="0">
              <a:solidFill>
                <a:srgbClr val="212529"/>
              </a:solidFill>
              <a:latin typeface="Ubuntu"/>
            </a:endParaRPr>
          </a:p>
          <a:p>
            <a:r>
              <a:rPr lang="pt-BR" dirty="0" smtClean="0">
                <a:solidFill>
                  <a:srgbClr val="00B0F0"/>
                </a:solidFill>
                <a:latin typeface="Ubuntu"/>
              </a:rPr>
              <a:t>Por Ma. Vanessa dos Santos</a:t>
            </a:r>
            <a:endParaRPr lang="pt-BR" b="0" i="0" dirty="0">
              <a:solidFill>
                <a:srgbClr val="00B0F0"/>
              </a:solidFill>
              <a:effectLst/>
              <a:latin typeface="Ubuntu"/>
            </a:endParaRPr>
          </a:p>
        </p:txBody>
      </p:sp>
    </p:spTree>
    <p:custDataLst>
      <p:tags r:id="rId1"/>
    </p:custDataLst>
    <p:extLst>
      <p:ext uri="{BB962C8B-B14F-4D97-AF65-F5344CB8AC3E}">
        <p14:creationId xmlns:p14="http://schemas.microsoft.com/office/powerpoint/2010/main" val="2938041680"/>
      </p:ext>
    </p:extLst>
  </p:cSld>
  <p:clrMapOvr>
    <a:masterClrMapping/>
  </p:clrMapOvr>
  <mc:AlternateContent xmlns:mc="http://schemas.openxmlformats.org/markup-compatibility/2006" xmlns:p14="http://schemas.microsoft.com/office/powerpoint/2010/main">
    <mc:Choice Requires="p14">
      <p:transition spd="slow" p14:dur="1500" advTm="8500"/>
    </mc:Choice>
    <mc:Fallback xmlns="">
      <p:transition spd="slow" advTm="85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3691" y="169817"/>
            <a:ext cx="11952515" cy="770709"/>
          </a:xfrm>
        </p:spPr>
        <p:txBody>
          <a:bodyPr>
            <a:normAutofit/>
          </a:bodyPr>
          <a:lstStyle/>
          <a:p>
            <a:pPr algn="ctr"/>
            <a:r>
              <a:rPr lang="pt-BR" sz="3200" b="1" dirty="0" smtClean="0">
                <a:solidFill>
                  <a:srgbClr val="00B0F0"/>
                </a:solidFill>
                <a:latin typeface="Algerian" panose="04020705040A02060702" pitchFamily="82" charset="0"/>
              </a:rPr>
              <a:t>As </a:t>
            </a:r>
            <a:r>
              <a:rPr lang="pt-BR" sz="3200" b="1" dirty="0">
                <a:solidFill>
                  <a:srgbClr val="00B0F0"/>
                </a:solidFill>
                <a:latin typeface="Algerian" panose="04020705040A02060702" pitchFamily="82" charset="0"/>
              </a:rPr>
              <a:t>câmaras de </a:t>
            </a:r>
            <a:r>
              <a:rPr lang="pt-BR" sz="3200" b="1" dirty="0" smtClean="0">
                <a:solidFill>
                  <a:srgbClr val="00B0F0"/>
                </a:solidFill>
                <a:latin typeface="Algerian" panose="04020705040A02060702" pitchFamily="82" charset="0"/>
              </a:rPr>
              <a:t>fermentação</a:t>
            </a:r>
            <a:endParaRPr lang="pt-BR" sz="3200" b="1" dirty="0">
              <a:solidFill>
                <a:srgbClr val="00B0F0"/>
              </a:solidFill>
              <a:latin typeface="Algerian" panose="04020705040A02060702" pitchFamily="82" charset="0"/>
            </a:endParaRPr>
          </a:p>
        </p:txBody>
      </p:sp>
      <p:sp>
        <p:nvSpPr>
          <p:cNvPr id="3" name="Espaço Reservado para Conteúdo 2"/>
          <p:cNvSpPr>
            <a:spLocks noGrp="1"/>
          </p:cNvSpPr>
          <p:nvPr>
            <p:ph sz="half" idx="1"/>
          </p:nvPr>
        </p:nvSpPr>
        <p:spPr>
          <a:xfrm>
            <a:off x="143691" y="940524"/>
            <a:ext cx="5956664" cy="5643155"/>
          </a:xfrm>
        </p:spPr>
        <p:txBody>
          <a:bodyPr>
            <a:noAutofit/>
          </a:bodyPr>
          <a:lstStyle/>
          <a:p>
            <a:r>
              <a:rPr lang="pt-BR" sz="2000" dirty="0">
                <a:solidFill>
                  <a:srgbClr val="00B0F0"/>
                </a:solidFill>
                <a:latin typeface="Times New Roman" panose="02020603050405020304" pitchFamily="18" charset="0"/>
                <a:cs typeface="Times New Roman" panose="02020603050405020304" pitchFamily="18" charset="0"/>
              </a:rPr>
              <a:t>Para produzir uma massa de panificação saborosa e com visual agradável, é preciso obedecer a cada uma das etapas da receita. No entanto, uma das fases mais importantes da fabricação desse tipo de produto é, sem dúvidas, a fermentação — pode levar horas para ser concluída e exige atenção constante.</a:t>
            </a:r>
          </a:p>
          <a:p>
            <a:r>
              <a:rPr lang="pt-BR" sz="2000" dirty="0">
                <a:solidFill>
                  <a:srgbClr val="00B0F0"/>
                </a:solidFill>
                <a:latin typeface="Times New Roman" panose="02020603050405020304" pitchFamily="18" charset="0"/>
                <a:cs typeface="Times New Roman" panose="02020603050405020304" pitchFamily="18" charset="0"/>
              </a:rPr>
              <a:t>É por esse motivo que as câmaras de fermentação revolucionaram a indústria de panificação. Seu grande diferencial é a possibilidade de programar cada processo fermentativo nos horários corretos e na temperatura adequada a cada </a:t>
            </a:r>
            <a:r>
              <a:rPr lang="pt-BR" sz="2000" dirty="0" smtClean="0">
                <a:solidFill>
                  <a:srgbClr val="00B0F0"/>
                </a:solidFill>
                <a:latin typeface="Times New Roman" panose="02020603050405020304" pitchFamily="18" charset="0"/>
                <a:cs typeface="Times New Roman" panose="02020603050405020304" pitchFamily="18" charset="0"/>
              </a:rPr>
              <a:t>produto. Utilizando</a:t>
            </a:r>
            <a:r>
              <a:rPr lang="pt-BR" sz="2000" dirty="0">
                <a:solidFill>
                  <a:srgbClr val="00B0F0"/>
                </a:solidFill>
                <a:latin typeface="Times New Roman" panose="02020603050405020304" pitchFamily="18" charset="0"/>
                <a:cs typeface="Times New Roman" panose="02020603050405020304" pitchFamily="18" charset="0"/>
              </a:rPr>
              <a:t> esse equipamento, também é possível melhorar o visual dos alimentos expostos na vitrine. </a:t>
            </a:r>
            <a:endParaRPr lang="pt-BR" sz="2000" dirty="0" smtClean="0">
              <a:solidFill>
                <a:srgbClr val="00B0F0"/>
              </a:solidFill>
              <a:latin typeface="Times New Roman" panose="02020603050405020304" pitchFamily="18" charset="0"/>
              <a:cs typeface="Times New Roman" panose="02020603050405020304" pitchFamily="18" charset="0"/>
            </a:endParaRPr>
          </a:p>
          <a:p>
            <a:r>
              <a:rPr lang="pt-BR" sz="2000" dirty="0" smtClean="0">
                <a:solidFill>
                  <a:srgbClr val="00B0F0"/>
                </a:solidFill>
                <a:latin typeface="Times New Roman" panose="02020603050405020304" pitchFamily="18" charset="0"/>
                <a:cs typeface="Times New Roman" panose="02020603050405020304" pitchFamily="18" charset="0"/>
              </a:rPr>
              <a:t>Por </a:t>
            </a:r>
            <a:r>
              <a:rPr lang="pt-BR" sz="2000" dirty="0">
                <a:solidFill>
                  <a:srgbClr val="00B0F0"/>
                </a:solidFill>
                <a:latin typeface="Times New Roman" panose="02020603050405020304" pitchFamily="18" charset="0"/>
                <a:cs typeface="Times New Roman" panose="02020603050405020304" pitchFamily="18" charset="0"/>
              </a:rPr>
              <a:t>não haver interferência de variações climáticas externas, as massas são sempre fermentadas em equilíbrio e, com isso, crescem ao mesmo tempo, garantindo a uniformidade dos produtos</a:t>
            </a:r>
            <a:r>
              <a:rPr lang="pt-BR" sz="2000" dirty="0" smtClean="0">
                <a:solidFill>
                  <a:srgbClr val="00B0F0"/>
                </a:solidFill>
                <a:latin typeface="Times New Roman" panose="02020603050405020304" pitchFamily="18" charset="0"/>
                <a:cs typeface="Times New Roman" panose="02020603050405020304" pitchFamily="18" charset="0"/>
              </a:rPr>
              <a:t>.</a:t>
            </a:r>
          </a:p>
          <a:p>
            <a:r>
              <a:rPr lang="pt-BR" sz="1000" dirty="0"/>
              <a:t>Câmaras de Fermentação. In: Prática 30 : https://blog.praticabr.com/camaras-de-fermentacao-o-que-observar-antes-de-comprar/ </a:t>
            </a:r>
            <a:r>
              <a:rPr lang="pt-BR" sz="1000" cap="all" dirty="0"/>
              <a:t>EMPREENDEDORISMO.12 DE ABRIL DE 2018. Acesso 12/06/20120</a:t>
            </a:r>
          </a:p>
          <a:p>
            <a:endParaRPr lang="pt-BR" sz="4000" dirty="0"/>
          </a:p>
          <a:p>
            <a:endParaRPr lang="pt-BR" sz="1800" dirty="0" smtClean="0"/>
          </a:p>
          <a:p>
            <a:endParaRPr lang="pt-BR" sz="2000" dirty="0" smtClean="0">
              <a:solidFill>
                <a:srgbClr val="00B0F0"/>
              </a:solidFill>
              <a:latin typeface="Times New Roman" panose="02020603050405020304" pitchFamily="18" charset="0"/>
              <a:cs typeface="Times New Roman" panose="02020603050405020304" pitchFamily="18" charset="0"/>
            </a:endParaRPr>
          </a:p>
        </p:txBody>
      </p:sp>
      <p:sp>
        <p:nvSpPr>
          <p:cNvPr id="4" name="Espaço Reservado para Conteúdo 3"/>
          <p:cNvSpPr>
            <a:spLocks noGrp="1"/>
          </p:cNvSpPr>
          <p:nvPr>
            <p:ph sz="half" idx="2"/>
          </p:nvPr>
        </p:nvSpPr>
        <p:spPr>
          <a:xfrm>
            <a:off x="6100355" y="940524"/>
            <a:ext cx="5984474" cy="5643156"/>
          </a:xfrm>
        </p:spPr>
        <p:txBody>
          <a:bodyPr>
            <a:noAutofit/>
          </a:bodyPr>
          <a:lstStyle/>
          <a:p>
            <a:r>
              <a:rPr lang="pt-BR" sz="1800" dirty="0">
                <a:solidFill>
                  <a:srgbClr val="00B0F0"/>
                </a:solidFill>
                <a:latin typeface="Times New Roman" panose="02020603050405020304" pitchFamily="18" charset="0"/>
                <a:cs typeface="Times New Roman" panose="02020603050405020304" pitchFamily="18" charset="0"/>
              </a:rPr>
              <a:t>O tempo ideal para o trabalho das leveduras é de aproximadamente uma hora. Por esse motivo, é sempre necessário deixar a massa descansar após sovar e antes de ir ao </a:t>
            </a:r>
            <a:r>
              <a:rPr lang="pt-BR" sz="1800" dirty="0" smtClean="0">
                <a:solidFill>
                  <a:srgbClr val="00B0F0"/>
                </a:solidFill>
                <a:latin typeface="Times New Roman" panose="02020603050405020304" pitchFamily="18" charset="0"/>
                <a:cs typeface="Times New Roman" panose="02020603050405020304" pitchFamily="18" charset="0"/>
              </a:rPr>
              <a:t>forno a uma temperatura de 30°C.</a:t>
            </a:r>
            <a:endParaRPr lang="pt-BR" sz="1800" dirty="0">
              <a:solidFill>
                <a:srgbClr val="00B0F0"/>
              </a:solidFill>
              <a:latin typeface="Times New Roman" panose="02020603050405020304" pitchFamily="18" charset="0"/>
              <a:cs typeface="Times New Roman" panose="02020603050405020304" pitchFamily="18" charset="0"/>
            </a:endParaRPr>
          </a:p>
          <a:p>
            <a:endParaRPr lang="pt-BR" sz="1800" dirty="0">
              <a:solidFill>
                <a:srgbClr val="00B0F0"/>
              </a:solidFill>
              <a:latin typeface="Times New Roman" panose="02020603050405020304" pitchFamily="18" charset="0"/>
              <a:cs typeface="Times New Roman" panose="02020603050405020304" pitchFamily="18" charset="0"/>
            </a:endParaRPr>
          </a:p>
          <a:p>
            <a:endParaRPr lang="pt-BR" sz="1800" dirty="0" smtClean="0">
              <a:solidFill>
                <a:srgbClr val="00B0F0"/>
              </a:solidFill>
              <a:latin typeface="Times New Roman" panose="02020603050405020304" pitchFamily="18" charset="0"/>
              <a:cs typeface="Times New Roman" panose="02020603050405020304" pitchFamily="18" charset="0"/>
            </a:endParaRPr>
          </a:p>
          <a:p>
            <a:endParaRPr lang="pt-BR" sz="1800" dirty="0">
              <a:solidFill>
                <a:srgbClr val="00B0F0"/>
              </a:solidFill>
              <a:latin typeface="Times New Roman" panose="02020603050405020304" pitchFamily="18" charset="0"/>
              <a:cs typeface="Times New Roman" panose="02020603050405020304" pitchFamily="18" charset="0"/>
            </a:endParaRPr>
          </a:p>
          <a:p>
            <a:endParaRPr lang="pt-BR" sz="1800" dirty="0" smtClean="0">
              <a:solidFill>
                <a:srgbClr val="00B0F0"/>
              </a:solidFill>
              <a:latin typeface="Times New Roman" panose="02020603050405020304" pitchFamily="18" charset="0"/>
              <a:cs typeface="Times New Roman" panose="02020603050405020304" pitchFamily="18" charset="0"/>
            </a:endParaRPr>
          </a:p>
          <a:p>
            <a:endParaRPr lang="pt-BR" sz="1800" dirty="0">
              <a:solidFill>
                <a:srgbClr val="00B0F0"/>
              </a:solidFill>
              <a:latin typeface="Times New Roman" panose="02020603050405020304" pitchFamily="18" charset="0"/>
              <a:cs typeface="Times New Roman" panose="02020603050405020304" pitchFamily="18" charset="0"/>
            </a:endParaRPr>
          </a:p>
          <a:p>
            <a:endParaRPr lang="pt-BR" sz="1800" dirty="0" smtClean="0">
              <a:solidFill>
                <a:srgbClr val="00B0F0"/>
              </a:solidFill>
              <a:latin typeface="Times New Roman" panose="02020603050405020304" pitchFamily="18" charset="0"/>
              <a:cs typeface="Times New Roman" panose="02020603050405020304" pitchFamily="18" charset="0"/>
            </a:endParaRPr>
          </a:p>
          <a:p>
            <a:endParaRPr lang="pt-BR" sz="1800" dirty="0">
              <a:solidFill>
                <a:srgbClr val="00B0F0"/>
              </a:solidFill>
              <a:latin typeface="Times New Roman" panose="02020603050405020304" pitchFamily="18" charset="0"/>
              <a:cs typeface="Times New Roman" panose="02020603050405020304" pitchFamily="18" charset="0"/>
            </a:endParaRPr>
          </a:p>
          <a:p>
            <a:endParaRPr lang="pt-BR" sz="1800" dirty="0" smtClean="0">
              <a:solidFill>
                <a:srgbClr val="00B0F0"/>
              </a:solidFill>
              <a:latin typeface="Times New Roman" panose="02020603050405020304" pitchFamily="18" charset="0"/>
              <a:cs typeface="Times New Roman" panose="02020603050405020304" pitchFamily="18" charset="0"/>
            </a:endParaRPr>
          </a:p>
          <a:p>
            <a:endParaRPr lang="pt-BR" sz="1800" dirty="0">
              <a:solidFill>
                <a:srgbClr val="00B0F0"/>
              </a:solidFill>
              <a:latin typeface="Times New Roman" panose="02020603050405020304" pitchFamily="18" charset="0"/>
              <a:cs typeface="Times New Roman" panose="02020603050405020304" pitchFamily="18" charset="0"/>
            </a:endParaRPr>
          </a:p>
          <a:p>
            <a:endParaRPr lang="pt-BR" sz="1800" dirty="0" smtClean="0">
              <a:solidFill>
                <a:srgbClr val="00B0F0"/>
              </a:solidFill>
              <a:latin typeface="Times New Roman" panose="02020603050405020304" pitchFamily="18" charset="0"/>
              <a:cs typeface="Times New Roman" panose="02020603050405020304" pitchFamily="18" charset="0"/>
            </a:endParaRPr>
          </a:p>
          <a:p>
            <a:r>
              <a:rPr lang="pt-BR" sz="1800" dirty="0" smtClean="0">
                <a:solidFill>
                  <a:srgbClr val="00B0F0"/>
                </a:solidFill>
                <a:latin typeface="Times New Roman" panose="02020603050405020304" pitchFamily="18" charset="0"/>
                <a:cs typeface="Times New Roman" panose="02020603050405020304" pitchFamily="18" charset="0"/>
              </a:rPr>
              <a:t>https</a:t>
            </a:r>
            <a:r>
              <a:rPr lang="pt-BR" sz="1800" dirty="0">
                <a:solidFill>
                  <a:srgbClr val="00B0F0"/>
                </a:solidFill>
                <a:latin typeface="Times New Roman" panose="02020603050405020304" pitchFamily="18" charset="0"/>
                <a:cs typeface="Times New Roman" panose="02020603050405020304" pitchFamily="18" charset="0"/>
              </a:rPr>
              <a:t>://www.sabornamesa.com.br/media/k2/items/cache/5ab529a5ebdeee2caf2312423d91adb3_L.jpg</a:t>
            </a: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338" y="2155372"/>
            <a:ext cx="5160306" cy="3643176"/>
          </a:xfrm>
          <a:prstGeom prst="rect">
            <a:avLst/>
          </a:prstGeom>
        </p:spPr>
      </p:pic>
      <p:pic>
        <p:nvPicPr>
          <p:cNvPr id="10" name="Imagem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978" y="2677886"/>
            <a:ext cx="1270316" cy="3120662"/>
          </a:xfrm>
          <a:prstGeom prst="rect">
            <a:avLst/>
          </a:prstGeom>
        </p:spPr>
      </p:pic>
    </p:spTree>
    <p:custDataLst>
      <p:tags r:id="rId1"/>
    </p:custDataLst>
    <p:extLst>
      <p:ext uri="{BB962C8B-B14F-4D97-AF65-F5344CB8AC3E}">
        <p14:creationId xmlns:p14="http://schemas.microsoft.com/office/powerpoint/2010/main" val="767132757"/>
      </p:ext>
    </p:extLst>
  </p:cSld>
  <p:clrMapOvr>
    <a:masterClrMapping/>
  </p:clrMapOvr>
  <mc:AlternateContent xmlns:mc="http://schemas.openxmlformats.org/markup-compatibility/2006" xmlns:p14="http://schemas.microsoft.com/office/powerpoint/2010/main">
    <mc:Choice Requires="p14">
      <p:transition spd="slow" p14:dur="1500" advTm="28257"/>
    </mc:Choice>
    <mc:Fallback xmlns="">
      <p:transition spd="slow" advTm="2825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6571" y="222070"/>
            <a:ext cx="11351623" cy="770708"/>
          </a:xfrm>
        </p:spPr>
        <p:txBody>
          <a:bodyPr>
            <a:normAutofit/>
          </a:bodyPr>
          <a:lstStyle/>
          <a:p>
            <a:pPr algn="ctr"/>
            <a:r>
              <a:rPr lang="pt-BR" b="1" dirty="0" smtClean="0">
                <a:solidFill>
                  <a:srgbClr val="00B0F0"/>
                </a:solidFill>
                <a:latin typeface="Algerian" panose="04020705040A02060702" pitchFamily="82" charset="0"/>
              </a:rPr>
              <a:t> </a:t>
            </a:r>
            <a:r>
              <a:rPr lang="pt-BR" b="1" dirty="0">
                <a:solidFill>
                  <a:srgbClr val="00B0F0"/>
                </a:solidFill>
                <a:latin typeface="Algerian" panose="04020705040A02060702" pitchFamily="82" charset="0"/>
              </a:rPr>
              <a:t>as bolinhas do interior do pão</a:t>
            </a:r>
            <a:endParaRPr lang="pt-BR" dirty="0"/>
          </a:p>
        </p:txBody>
      </p:sp>
      <p:sp>
        <p:nvSpPr>
          <p:cNvPr id="3" name="Espaço Reservado para Conteúdo 2"/>
          <p:cNvSpPr>
            <a:spLocks noGrp="1"/>
          </p:cNvSpPr>
          <p:nvPr>
            <p:ph sz="half" idx="1"/>
          </p:nvPr>
        </p:nvSpPr>
        <p:spPr>
          <a:xfrm>
            <a:off x="195941" y="862149"/>
            <a:ext cx="5845630" cy="5916279"/>
          </a:xfrm>
        </p:spPr>
        <p:txBody>
          <a:bodyPr>
            <a:normAutofit lnSpcReduction="10000"/>
          </a:bodyPr>
          <a:lstStyle/>
          <a:p>
            <a:r>
              <a:rPr lang="pt-BR" sz="1800" dirty="0">
                <a:solidFill>
                  <a:srgbClr val="00B0F0"/>
                </a:solidFill>
                <a:latin typeface="Times New Roman" panose="02020603050405020304" pitchFamily="18" charset="0"/>
                <a:cs typeface="Times New Roman" panose="02020603050405020304" pitchFamily="18" charset="0"/>
              </a:rPr>
              <a:t>A explicação para esses aspectos observados de furinhos está no fato de que </a:t>
            </a:r>
            <a:r>
              <a:rPr lang="pt-BR" sz="1800" b="1" dirty="0">
                <a:solidFill>
                  <a:srgbClr val="00B0F0"/>
                </a:solidFill>
                <a:latin typeface="Times New Roman" panose="02020603050405020304" pitchFamily="18" charset="0"/>
                <a:cs typeface="Times New Roman" panose="02020603050405020304" pitchFamily="18" charset="0"/>
              </a:rPr>
              <a:t>o fermento biológico contém leveduras ou levedos (geralmente o </a:t>
            </a:r>
            <a:r>
              <a:rPr lang="pt-BR" sz="1800" b="1" i="1" dirty="0" err="1">
                <a:solidFill>
                  <a:srgbClr val="00B050"/>
                </a:solidFill>
                <a:latin typeface="Times New Roman" panose="02020603050405020304" pitchFamily="18" charset="0"/>
                <a:cs typeface="Times New Roman" panose="02020603050405020304" pitchFamily="18" charset="0"/>
              </a:rPr>
              <a:t>Saccharomyces</a:t>
            </a:r>
            <a:r>
              <a:rPr lang="pt-BR" sz="1800" b="1" i="1" dirty="0">
                <a:solidFill>
                  <a:srgbClr val="00B050"/>
                </a:solidFill>
                <a:latin typeface="Times New Roman" panose="02020603050405020304" pitchFamily="18" charset="0"/>
                <a:cs typeface="Times New Roman" panose="02020603050405020304" pitchFamily="18" charset="0"/>
              </a:rPr>
              <a:t> </a:t>
            </a:r>
            <a:r>
              <a:rPr lang="pt-BR" sz="1800" b="1" i="1" dirty="0" err="1">
                <a:solidFill>
                  <a:srgbClr val="00B050"/>
                </a:solidFill>
                <a:latin typeface="Times New Roman" panose="02020603050405020304" pitchFamily="18" charset="0"/>
                <a:cs typeface="Times New Roman" panose="02020603050405020304" pitchFamily="18" charset="0"/>
              </a:rPr>
              <a:t>cerevisiae</a:t>
            </a:r>
            <a:r>
              <a:rPr lang="pt-BR" sz="1800" b="1" dirty="0">
                <a:solidFill>
                  <a:srgbClr val="00B0F0"/>
                </a:solidFill>
                <a:latin typeface="Times New Roman" panose="02020603050405020304" pitchFamily="18" charset="0"/>
                <a:cs typeface="Times New Roman" panose="02020603050405020304" pitchFamily="18" charset="0"/>
              </a:rPr>
              <a:t>)</a:t>
            </a:r>
            <a:r>
              <a:rPr lang="pt-BR" sz="1800" dirty="0">
                <a:solidFill>
                  <a:srgbClr val="00B0F0"/>
                </a:solidFill>
                <a:latin typeface="Times New Roman" panose="02020603050405020304" pitchFamily="18" charset="0"/>
                <a:cs typeface="Times New Roman" panose="02020603050405020304" pitchFamily="18" charset="0"/>
              </a:rPr>
              <a:t>, que são micro-organismos unicelulares que se proliferam em condições apropriadas, como temperatura elevada (cerca de 30 </a:t>
            </a:r>
            <a:r>
              <a:rPr lang="pt-BR" sz="1800" dirty="0" err="1">
                <a:solidFill>
                  <a:srgbClr val="00B0F0"/>
                </a:solidFill>
                <a:latin typeface="Times New Roman" panose="02020603050405020304" pitchFamily="18" charset="0"/>
                <a:cs typeface="Times New Roman" panose="02020603050405020304" pitchFamily="18" charset="0"/>
              </a:rPr>
              <a:t>ºC</a:t>
            </a:r>
            <a:r>
              <a:rPr lang="pt-BR" sz="1800" dirty="0">
                <a:solidFill>
                  <a:srgbClr val="00B0F0"/>
                </a:solidFill>
                <a:latin typeface="Times New Roman" panose="02020603050405020304" pitchFamily="18" charset="0"/>
                <a:cs typeface="Times New Roman" panose="02020603050405020304" pitchFamily="18" charset="0"/>
              </a:rPr>
              <a:t>) e presença de alimento para </a:t>
            </a:r>
            <a:r>
              <a:rPr lang="pt-BR" sz="1800" dirty="0" smtClean="0">
                <a:solidFill>
                  <a:srgbClr val="00B0F0"/>
                </a:solidFill>
                <a:latin typeface="Times New Roman" panose="02020603050405020304" pitchFamily="18" charset="0"/>
                <a:cs typeface="Times New Roman" panose="02020603050405020304" pitchFamily="18" charset="0"/>
              </a:rPr>
              <a:t>eles.</a:t>
            </a:r>
            <a:endParaRPr lang="pt-BR" sz="1800" dirty="0"/>
          </a:p>
          <a:p>
            <a:r>
              <a:rPr lang="pt-BR" sz="1800" dirty="0" smtClean="0">
                <a:solidFill>
                  <a:srgbClr val="00B0F0"/>
                </a:solidFill>
                <a:latin typeface="Times New Roman" panose="02020603050405020304" pitchFamily="18" charset="0"/>
                <a:cs typeface="Times New Roman" panose="02020603050405020304" pitchFamily="18" charset="0"/>
              </a:rPr>
              <a:t>O </a:t>
            </a:r>
            <a:r>
              <a:rPr lang="pt-BR" sz="1800" dirty="0">
                <a:solidFill>
                  <a:srgbClr val="00B0F0"/>
                </a:solidFill>
                <a:latin typeface="Times New Roman" panose="02020603050405020304" pitchFamily="18" charset="0"/>
                <a:cs typeface="Times New Roman" panose="02020603050405020304" pitchFamily="18" charset="0"/>
              </a:rPr>
              <a:t>alimento dos levedos na massa do pão é a glicose, que está presente tanto na farinha quanto no açúcar.</a:t>
            </a:r>
            <a:r>
              <a:rPr lang="pt-BR" sz="1800" dirty="0">
                <a:latin typeface="Times New Roman" panose="02020603050405020304" pitchFamily="18" charset="0"/>
                <a:cs typeface="Times New Roman" panose="02020603050405020304" pitchFamily="18" charset="0"/>
              </a:rPr>
              <a:t> </a:t>
            </a:r>
            <a:endParaRPr lang="pt-BR" sz="1800" dirty="0" smtClean="0">
              <a:latin typeface="Times New Roman" panose="02020603050405020304" pitchFamily="18" charset="0"/>
              <a:cs typeface="Times New Roman" panose="02020603050405020304" pitchFamily="18" charset="0"/>
            </a:endParaRPr>
          </a:p>
          <a:p>
            <a:r>
              <a:rPr lang="pt-BR" sz="1800" dirty="0">
                <a:solidFill>
                  <a:srgbClr val="00B0F0"/>
                </a:solidFill>
              </a:rPr>
              <a:t>O açúcar (sacarose) é um dissacarídeo formado pela união de glicose e </a:t>
            </a:r>
            <a:r>
              <a:rPr lang="pt-BR" sz="1800" dirty="0" smtClean="0">
                <a:solidFill>
                  <a:srgbClr val="00B0F0"/>
                </a:solidFill>
              </a:rPr>
              <a:t>frutose:</a:t>
            </a:r>
            <a:endParaRPr lang="pt-BR" sz="1800" dirty="0">
              <a:solidFill>
                <a:srgbClr val="00B0F0"/>
              </a:solidFill>
            </a:endParaRPr>
          </a:p>
          <a:p>
            <a:endParaRPr lang="pt-BR" sz="1800" dirty="0" smtClean="0">
              <a:latin typeface="Times New Roman" panose="02020603050405020304" pitchFamily="18" charset="0"/>
              <a:cs typeface="Times New Roman" panose="02020603050405020304" pitchFamily="18" charset="0"/>
            </a:endParaRPr>
          </a:p>
          <a:p>
            <a:endParaRPr lang="pt-BR" sz="1800" dirty="0" smtClean="0">
              <a:latin typeface="Times New Roman" panose="02020603050405020304" pitchFamily="18" charset="0"/>
              <a:cs typeface="Times New Roman" panose="02020603050405020304" pitchFamily="18" charset="0"/>
            </a:endParaRPr>
          </a:p>
          <a:p>
            <a:endParaRPr lang="pt-BR" sz="1800" dirty="0" smtClean="0"/>
          </a:p>
          <a:p>
            <a:pPr marL="0" indent="0" algn="ctr">
              <a:buNone/>
            </a:pPr>
            <a:endParaRPr lang="pt-BR" sz="1000" dirty="0" smtClean="0">
              <a:solidFill>
                <a:srgbClr val="00B0F0"/>
              </a:solidFill>
            </a:endParaRPr>
          </a:p>
          <a:p>
            <a:pPr marL="0" indent="0" algn="ctr">
              <a:buNone/>
            </a:pPr>
            <a:r>
              <a:rPr lang="pt-BR" sz="1000" dirty="0" smtClean="0">
                <a:solidFill>
                  <a:srgbClr val="00B0F0"/>
                </a:solidFill>
              </a:rPr>
              <a:t>https</a:t>
            </a:r>
            <a:r>
              <a:rPr lang="pt-BR" sz="1000" dirty="0">
                <a:solidFill>
                  <a:srgbClr val="00B0F0"/>
                </a:solidFill>
              </a:rPr>
              <a:t>://s2.static.brasilescola.uol.com.br/img/2014/06/sacarose.jpg</a:t>
            </a:r>
            <a:endParaRPr lang="pt-BR" sz="1000" dirty="0" smtClean="0">
              <a:solidFill>
                <a:srgbClr val="00B0F0"/>
              </a:solidFill>
            </a:endParaRPr>
          </a:p>
          <a:p>
            <a:r>
              <a:rPr lang="pt-BR" sz="1800" dirty="0" smtClean="0">
                <a:solidFill>
                  <a:srgbClr val="00B0F0"/>
                </a:solidFill>
                <a:latin typeface="Times New Roman" panose="02020603050405020304" pitchFamily="18" charset="0"/>
                <a:cs typeface="Times New Roman" panose="02020603050405020304" pitchFamily="18" charset="0"/>
              </a:rPr>
              <a:t>Assim</a:t>
            </a:r>
            <a:r>
              <a:rPr lang="pt-BR" sz="1800" dirty="0">
                <a:solidFill>
                  <a:srgbClr val="00B0F0"/>
                </a:solidFill>
                <a:latin typeface="Times New Roman" panose="02020603050405020304" pitchFamily="18" charset="0"/>
                <a:cs typeface="Times New Roman" panose="02020603050405020304" pitchFamily="18" charset="0"/>
              </a:rPr>
              <a:t>, as enzimas dos micro-organismos rompem as ligações entre a glicose e a frutose do açúcar, obtendo a glicose livre, da qual se alimentam e realizam a fermentação, formando o gás carbônico (dióxido de carbono - CO</a:t>
            </a:r>
            <a:r>
              <a:rPr lang="pt-BR" sz="1800" baseline="-25000" dirty="0">
                <a:solidFill>
                  <a:srgbClr val="00B0F0"/>
                </a:solidFill>
                <a:latin typeface="Times New Roman" panose="02020603050405020304" pitchFamily="18" charset="0"/>
                <a:cs typeface="Times New Roman" panose="02020603050405020304" pitchFamily="18" charset="0"/>
              </a:rPr>
              <a:t>2</a:t>
            </a:r>
          </a:p>
          <a:p>
            <a:endParaRPr lang="pt-BR" sz="1800" dirty="0" smtClean="0">
              <a:solidFill>
                <a:srgbClr val="00B0F0"/>
              </a:solidFill>
              <a:latin typeface="Times New Roman" panose="02020603050405020304" pitchFamily="18" charset="0"/>
              <a:cs typeface="Times New Roman" panose="02020603050405020304" pitchFamily="18" charset="0"/>
            </a:endParaRPr>
          </a:p>
        </p:txBody>
      </p:sp>
      <p:sp>
        <p:nvSpPr>
          <p:cNvPr id="4" name="Espaço Reservado para Conteúdo 3"/>
          <p:cNvSpPr>
            <a:spLocks noGrp="1"/>
          </p:cNvSpPr>
          <p:nvPr>
            <p:ph sz="half" idx="2"/>
          </p:nvPr>
        </p:nvSpPr>
        <p:spPr>
          <a:xfrm>
            <a:off x="6041571" y="862149"/>
            <a:ext cx="5924006" cy="5916279"/>
          </a:xfrm>
        </p:spPr>
        <p:txBody>
          <a:bodyPr>
            <a:normAutofit lnSpcReduction="10000"/>
          </a:bodyPr>
          <a:lstStyle/>
          <a:p>
            <a:r>
              <a:rPr lang="pt-BR" sz="1900" dirty="0" smtClean="0">
                <a:solidFill>
                  <a:srgbClr val="00B0F0"/>
                </a:solidFill>
              </a:rPr>
              <a:t>Isso </a:t>
            </a:r>
            <a:r>
              <a:rPr lang="pt-BR" sz="1900" dirty="0">
                <a:solidFill>
                  <a:srgbClr val="00B0F0"/>
                </a:solidFill>
              </a:rPr>
              <a:t>é mostrado na equação química a seguir que representa essa reação que ocorre no pão:</a:t>
            </a:r>
            <a:endParaRPr lang="pt-BR" sz="1900" dirty="0">
              <a:solidFill>
                <a:srgbClr val="00B0F0"/>
              </a:solidFill>
              <a:latin typeface="Times New Roman" panose="02020603050405020304" pitchFamily="18" charset="0"/>
              <a:cs typeface="Times New Roman" panose="02020603050405020304" pitchFamily="18" charset="0"/>
            </a:endParaRPr>
          </a:p>
          <a:p>
            <a:r>
              <a:rPr lang="pt-BR" sz="1900" dirty="0" smtClean="0">
                <a:solidFill>
                  <a:srgbClr val="00B050"/>
                </a:solidFill>
              </a:rPr>
              <a:t>C</a:t>
            </a:r>
            <a:r>
              <a:rPr lang="pt-BR" sz="1900" baseline="-25000" dirty="0" smtClean="0">
                <a:solidFill>
                  <a:srgbClr val="00B050"/>
                </a:solidFill>
              </a:rPr>
              <a:t>6</a:t>
            </a:r>
            <a:r>
              <a:rPr lang="pt-BR" sz="1900" dirty="0" smtClean="0">
                <a:solidFill>
                  <a:srgbClr val="00B050"/>
                </a:solidFill>
              </a:rPr>
              <a:t>H</a:t>
            </a:r>
            <a:r>
              <a:rPr lang="pt-BR" sz="1900" baseline="-25000" dirty="0" smtClean="0">
                <a:solidFill>
                  <a:srgbClr val="00B050"/>
                </a:solidFill>
              </a:rPr>
              <a:t>12</a:t>
            </a:r>
            <a:r>
              <a:rPr lang="pt-BR" sz="1900" dirty="0" smtClean="0">
                <a:solidFill>
                  <a:srgbClr val="00B050"/>
                </a:solidFill>
              </a:rPr>
              <a:t>O</a:t>
            </a:r>
            <a:r>
              <a:rPr lang="pt-BR" sz="1900" baseline="-25000" dirty="0" smtClean="0">
                <a:solidFill>
                  <a:srgbClr val="00B050"/>
                </a:solidFill>
              </a:rPr>
              <a:t>6 </a:t>
            </a:r>
            <a:r>
              <a:rPr lang="pt-BR" sz="1900" baseline="-25000" dirty="0">
                <a:solidFill>
                  <a:srgbClr val="00B050"/>
                </a:solidFill>
              </a:rPr>
              <a:t>(s) </a:t>
            </a:r>
            <a:r>
              <a:rPr lang="pt-BR" sz="1900" dirty="0">
                <a:solidFill>
                  <a:srgbClr val="00B050"/>
                </a:solidFill>
              </a:rPr>
              <a:t>+ enzima → 2 C</a:t>
            </a:r>
            <a:r>
              <a:rPr lang="pt-BR" sz="1900" baseline="-25000" dirty="0">
                <a:solidFill>
                  <a:srgbClr val="00B050"/>
                </a:solidFill>
              </a:rPr>
              <a:t>2</a:t>
            </a:r>
            <a:r>
              <a:rPr lang="pt-BR" sz="1900" dirty="0">
                <a:solidFill>
                  <a:srgbClr val="00B050"/>
                </a:solidFill>
              </a:rPr>
              <a:t>H</a:t>
            </a:r>
            <a:r>
              <a:rPr lang="pt-BR" sz="1900" baseline="-25000" dirty="0">
                <a:solidFill>
                  <a:srgbClr val="00B050"/>
                </a:solidFill>
              </a:rPr>
              <a:t>5</a:t>
            </a:r>
            <a:r>
              <a:rPr lang="pt-BR" sz="1900" dirty="0">
                <a:solidFill>
                  <a:srgbClr val="00B050"/>
                </a:solidFill>
              </a:rPr>
              <a:t>OH</a:t>
            </a:r>
            <a:r>
              <a:rPr lang="pt-BR" sz="1900" baseline="-25000" dirty="0">
                <a:solidFill>
                  <a:srgbClr val="00B050"/>
                </a:solidFill>
              </a:rPr>
              <a:t> (l)</a:t>
            </a:r>
            <a:r>
              <a:rPr lang="pt-BR" sz="1900" dirty="0">
                <a:solidFill>
                  <a:srgbClr val="00B050"/>
                </a:solidFill>
              </a:rPr>
              <a:t> + 2 CO</a:t>
            </a:r>
            <a:r>
              <a:rPr lang="pt-BR" sz="1900" baseline="-25000" dirty="0">
                <a:solidFill>
                  <a:srgbClr val="00B050"/>
                </a:solidFill>
              </a:rPr>
              <a:t>2 (g)</a:t>
            </a:r>
          </a:p>
          <a:p>
            <a:r>
              <a:rPr lang="pt-BR" sz="1800" b="1" dirty="0" smtClean="0">
                <a:solidFill>
                  <a:srgbClr val="00B050"/>
                </a:solidFill>
              </a:rPr>
              <a:t>glicose </a:t>
            </a:r>
            <a:r>
              <a:rPr lang="pt-BR" sz="1800" b="1" dirty="0">
                <a:solidFill>
                  <a:srgbClr val="00B050"/>
                </a:solidFill>
              </a:rPr>
              <a:t>                            etanol          gás </a:t>
            </a:r>
            <a:r>
              <a:rPr lang="pt-BR" sz="1800" b="1" dirty="0" err="1" smtClean="0">
                <a:solidFill>
                  <a:srgbClr val="00B050"/>
                </a:solidFill>
              </a:rPr>
              <a:t>arbônico</a:t>
            </a:r>
            <a:endParaRPr lang="pt-BR" sz="1800" dirty="0">
              <a:solidFill>
                <a:srgbClr val="00B050"/>
              </a:solidFill>
              <a:latin typeface="Times New Roman" panose="02020603050405020304" pitchFamily="18" charset="0"/>
              <a:cs typeface="Times New Roman" panose="02020603050405020304" pitchFamily="18" charset="0"/>
            </a:endParaRPr>
          </a:p>
          <a:p>
            <a:r>
              <a:rPr lang="pt-BR" sz="1800" dirty="0" smtClean="0">
                <a:solidFill>
                  <a:srgbClr val="00B0F0"/>
                </a:solidFill>
                <a:latin typeface="Times New Roman" panose="02020603050405020304" pitchFamily="18" charset="0"/>
                <a:cs typeface="Times New Roman" panose="02020603050405020304" pitchFamily="18" charset="0"/>
              </a:rPr>
              <a:t>Esse </a:t>
            </a:r>
            <a:r>
              <a:rPr lang="pt-BR" sz="1800" dirty="0">
                <a:solidFill>
                  <a:srgbClr val="00B0F0"/>
                </a:solidFill>
                <a:latin typeface="Times New Roman" panose="02020603050405020304" pitchFamily="18" charset="0"/>
                <a:cs typeface="Times New Roman" panose="02020603050405020304" pitchFamily="18" charset="0"/>
              </a:rPr>
              <a:t>gás tem a tendência de juntar-se às bolhas de ar que </a:t>
            </a:r>
            <a:r>
              <a:rPr lang="pt-BR" sz="1800" dirty="0" smtClean="0">
                <a:solidFill>
                  <a:srgbClr val="00B0F0"/>
                </a:solidFill>
                <a:latin typeface="Times New Roman" panose="02020603050405020304" pitchFamily="18" charset="0"/>
                <a:cs typeface="Times New Roman" panose="02020603050405020304" pitchFamily="18" charset="0"/>
              </a:rPr>
              <a:t>se </a:t>
            </a:r>
            <a:r>
              <a:rPr lang="pt-BR" sz="1800" dirty="0">
                <a:solidFill>
                  <a:srgbClr val="00B0F0"/>
                </a:solidFill>
                <a:latin typeface="Times New Roman" panose="02020603050405020304" pitchFamily="18" charset="0"/>
                <a:cs typeface="Times New Roman" panose="02020603050405020304" pitchFamily="18" charset="0"/>
              </a:rPr>
              <a:t>formam no momento em que o padeiro está sovando a massa. São essas bolhas de ar e gás carbônico que se expandem e tornam possível o crescimento do pão</a:t>
            </a:r>
            <a:r>
              <a:rPr lang="pt-BR" sz="2600" dirty="0" smtClean="0">
                <a:solidFill>
                  <a:srgbClr val="00B0F0"/>
                </a:solidFill>
                <a:latin typeface="Times New Roman" panose="02020603050405020304" pitchFamily="18" charset="0"/>
                <a:cs typeface="Times New Roman" panose="02020603050405020304" pitchFamily="18" charset="0"/>
              </a:rPr>
              <a:t>.</a:t>
            </a:r>
          </a:p>
          <a:p>
            <a:endParaRPr lang="pt-BR" dirty="0">
              <a:solidFill>
                <a:srgbClr val="00B0F0"/>
              </a:solidFill>
              <a:latin typeface="Times New Roman" panose="02020603050405020304" pitchFamily="18" charset="0"/>
              <a:cs typeface="Times New Roman" panose="02020603050405020304" pitchFamily="18" charset="0"/>
            </a:endParaRPr>
          </a:p>
        </p:txBody>
      </p:sp>
      <p:pic>
        <p:nvPicPr>
          <p:cNvPr id="5" name="Picture 8" descr="Estrutura da sacarose (glicose + frut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206" y="3703296"/>
            <a:ext cx="2335392" cy="123775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strutura da glic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06" y="3531969"/>
            <a:ext cx="1428127" cy="140908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7766" y="3193947"/>
            <a:ext cx="3388805" cy="3388805"/>
          </a:xfrm>
          <a:prstGeom prst="rect">
            <a:avLst/>
          </a:prstGeom>
        </p:spPr>
      </p:pic>
      <p:sp>
        <p:nvSpPr>
          <p:cNvPr id="7" name="Retângulo 6"/>
          <p:cNvSpPr/>
          <p:nvPr/>
        </p:nvSpPr>
        <p:spPr>
          <a:xfrm>
            <a:off x="8361737" y="6582752"/>
            <a:ext cx="4032068" cy="248379"/>
          </a:xfrm>
          <a:prstGeom prst="rect">
            <a:avLst/>
          </a:prstGeom>
        </p:spPr>
        <p:txBody>
          <a:bodyPr wrap="square">
            <a:spAutoFit/>
          </a:bodyPr>
          <a:lstStyle/>
          <a:p>
            <a:r>
              <a:rPr lang="pt-BR" sz="1000" dirty="0"/>
              <a:t>https://s5.static.brasilescola.uol.com.br/img/2014/06/amido.jpg</a:t>
            </a:r>
          </a:p>
        </p:txBody>
      </p:sp>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1492" y="3377279"/>
            <a:ext cx="2520245" cy="2520245"/>
          </a:xfrm>
          <a:prstGeom prst="rect">
            <a:avLst/>
          </a:prstGeom>
        </p:spPr>
      </p:pic>
    </p:spTree>
    <p:custDataLst>
      <p:tags r:id="rId1"/>
    </p:custDataLst>
    <p:extLst>
      <p:ext uri="{BB962C8B-B14F-4D97-AF65-F5344CB8AC3E}">
        <p14:creationId xmlns:p14="http://schemas.microsoft.com/office/powerpoint/2010/main" val="4268259423"/>
      </p:ext>
    </p:extLst>
  </p:cSld>
  <p:clrMapOvr>
    <a:masterClrMapping/>
  </p:clrMapOvr>
  <mc:AlternateContent xmlns:mc="http://schemas.openxmlformats.org/markup-compatibility/2006" xmlns:p14="http://schemas.microsoft.com/office/powerpoint/2010/main">
    <mc:Choice Requires="p14">
      <p:transition spd="slow" p14:dur="3400" advTm="39159">
        <p14:reveal/>
      </p:transition>
    </mc:Choice>
    <mc:Fallback xmlns="">
      <p:transition spd="slow" advTm="39159">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607"/>
            <a:ext cx="6524016" cy="5341558"/>
          </a:xfrm>
          <a:prstGeom prst="rect">
            <a:avLst/>
          </a:prstGeom>
        </p:spPr>
      </p:pic>
      <p:sp>
        <p:nvSpPr>
          <p:cNvPr id="2" name="Título 1"/>
          <p:cNvSpPr>
            <a:spLocks noGrp="1"/>
          </p:cNvSpPr>
          <p:nvPr>
            <p:ph type="title"/>
          </p:nvPr>
        </p:nvSpPr>
        <p:spPr>
          <a:xfrm>
            <a:off x="235131" y="115910"/>
            <a:ext cx="11819494" cy="847522"/>
          </a:xfrm>
        </p:spPr>
        <p:txBody>
          <a:bodyPr>
            <a:normAutofit fontScale="90000"/>
          </a:bodyPr>
          <a:lstStyle/>
          <a:p>
            <a:r>
              <a:rPr lang="pt-BR" dirty="0" smtClean="0"/>
              <a:t>Queridos alunos vocês sabem de onde vem os buraquinhos do queijo?</a:t>
            </a:r>
            <a:endParaRPr lang="pt-BR" dirty="0"/>
          </a:p>
        </p:txBody>
      </p:sp>
      <p:pic>
        <p:nvPicPr>
          <p:cNvPr id="6" name="Espaço Reservado para Conteúdo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24016" y="1082607"/>
            <a:ext cx="5341558" cy="5341558"/>
          </a:xfrm>
        </p:spPr>
      </p:pic>
      <p:sp>
        <p:nvSpPr>
          <p:cNvPr id="7" name="Retângulo 6"/>
          <p:cNvSpPr/>
          <p:nvPr/>
        </p:nvSpPr>
        <p:spPr>
          <a:xfrm>
            <a:off x="6910252" y="6450291"/>
            <a:ext cx="4741817" cy="246221"/>
          </a:xfrm>
          <a:prstGeom prst="rect">
            <a:avLst/>
          </a:prstGeom>
        </p:spPr>
        <p:txBody>
          <a:bodyPr wrap="square">
            <a:spAutoFit/>
          </a:bodyPr>
          <a:lstStyle/>
          <a:p>
            <a:r>
              <a:rPr lang="pt-BR" sz="1000" dirty="0"/>
              <a:t>https://www.tricurioso.com/wp-content/uploads/2018/07/queijo-sui%C3%A7o.jpg</a:t>
            </a:r>
          </a:p>
        </p:txBody>
      </p:sp>
      <p:sp>
        <p:nvSpPr>
          <p:cNvPr id="9" name="Retângulo 8"/>
          <p:cNvSpPr/>
          <p:nvPr/>
        </p:nvSpPr>
        <p:spPr>
          <a:xfrm>
            <a:off x="293033" y="6450290"/>
            <a:ext cx="6096000" cy="246221"/>
          </a:xfrm>
          <a:prstGeom prst="rect">
            <a:avLst/>
          </a:prstGeom>
        </p:spPr>
        <p:txBody>
          <a:bodyPr>
            <a:spAutoFit/>
          </a:bodyPr>
          <a:lstStyle/>
          <a:p>
            <a:r>
              <a:rPr lang="pt-BR" sz="1000" dirty="0"/>
              <a:t>https://static.businessinsider.com/image/574f40278ceb95d8197dcd41/image.jpg</a:t>
            </a:r>
          </a:p>
        </p:txBody>
      </p:sp>
    </p:spTree>
    <p:custDataLst>
      <p:tags r:id="rId1"/>
    </p:custDataLst>
    <p:extLst>
      <p:ext uri="{BB962C8B-B14F-4D97-AF65-F5344CB8AC3E}">
        <p14:creationId xmlns:p14="http://schemas.microsoft.com/office/powerpoint/2010/main" val="357966932"/>
      </p:ext>
    </p:extLst>
  </p:cSld>
  <p:clrMapOvr>
    <a:masterClrMapping/>
  </p:clrMapOvr>
  <mc:AlternateContent xmlns:mc="http://schemas.openxmlformats.org/markup-compatibility/2006" xmlns:p14="http://schemas.microsoft.com/office/powerpoint/2010/main">
    <mc:Choice Requires="p14">
      <p:transition spd="slow" p14:dur="1500" advTm="44068"/>
    </mc:Choice>
    <mc:Fallback xmlns="">
      <p:transition spd="slow" advTm="440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Buraquinhos do Queijo !</a:t>
            </a:r>
            <a:endParaRPr lang="pt-BR" dirty="0"/>
          </a:p>
        </p:txBody>
      </p:sp>
      <p:pic>
        <p:nvPicPr>
          <p:cNvPr id="7" name="Espaço Reservado para Conteúdo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92596" y="391060"/>
            <a:ext cx="2311730" cy="2823233"/>
          </a:xfrm>
        </p:spPr>
      </p:pic>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469" y="759854"/>
            <a:ext cx="5889170" cy="5889170"/>
          </a:xfrm>
          <a:prstGeom prst="rect">
            <a:avLst/>
          </a:prstGeom>
        </p:spPr>
      </p:pic>
      <p:sp>
        <p:nvSpPr>
          <p:cNvPr id="10" name="Retângulo 9"/>
          <p:cNvSpPr/>
          <p:nvPr/>
        </p:nvSpPr>
        <p:spPr>
          <a:xfrm>
            <a:off x="3325405" y="6532462"/>
            <a:ext cx="6096000" cy="246221"/>
          </a:xfrm>
          <a:prstGeom prst="rect">
            <a:avLst/>
          </a:prstGeom>
        </p:spPr>
        <p:txBody>
          <a:bodyPr>
            <a:spAutoFit/>
          </a:bodyPr>
          <a:lstStyle/>
          <a:p>
            <a:r>
              <a:rPr lang="pt-BR" sz="1000" dirty="0"/>
              <a:t>https://novoextra.com.br/img.php?w=770&amp;h=400&amp;src=uploads/imagens/2019/06/rato_no_queijo.jpg</a:t>
            </a:r>
          </a:p>
        </p:txBody>
      </p:sp>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05" y="259577"/>
            <a:ext cx="3067829" cy="2483623"/>
          </a:xfrm>
          <a:prstGeom prst="rect">
            <a:avLst/>
          </a:prstGeom>
        </p:spPr>
      </p:pic>
      <p:sp>
        <p:nvSpPr>
          <p:cNvPr id="12" name="Retângulo 11"/>
          <p:cNvSpPr/>
          <p:nvPr/>
        </p:nvSpPr>
        <p:spPr>
          <a:xfrm>
            <a:off x="93662" y="2743200"/>
            <a:ext cx="3231743" cy="553998"/>
          </a:xfrm>
          <a:prstGeom prst="rect">
            <a:avLst/>
          </a:prstGeom>
        </p:spPr>
        <p:txBody>
          <a:bodyPr wrap="square">
            <a:spAutoFit/>
          </a:bodyPr>
          <a:lstStyle/>
          <a:p>
            <a:r>
              <a:rPr lang="pt-BR" sz="1000" dirty="0" smtClean="0"/>
              <a:t>https://static4.depositphotos.com/1005091/294/i/950/depositphotos_2940236-stock-photo-cute-mouse-eating-cheese.jpg</a:t>
            </a:r>
            <a:endParaRPr lang="pt-BR" sz="1000" dirty="0"/>
          </a:p>
        </p:txBody>
      </p:sp>
      <p:sp>
        <p:nvSpPr>
          <p:cNvPr id="13" name="Retângulo 12"/>
          <p:cNvSpPr/>
          <p:nvPr/>
        </p:nvSpPr>
        <p:spPr>
          <a:xfrm>
            <a:off x="9797831" y="3297198"/>
            <a:ext cx="1501259" cy="246221"/>
          </a:xfrm>
          <a:prstGeom prst="rect">
            <a:avLst/>
          </a:prstGeom>
        </p:spPr>
        <p:txBody>
          <a:bodyPr wrap="square">
            <a:spAutoFit/>
          </a:bodyPr>
          <a:lstStyle/>
          <a:p>
            <a:r>
              <a:rPr lang="pt-BR" sz="1000" dirty="0"/>
              <a:t>https://pin.it/4wx8Slr</a:t>
            </a:r>
          </a:p>
        </p:txBody>
      </p:sp>
    </p:spTree>
    <p:custDataLst>
      <p:tags r:id="rId1"/>
    </p:custDataLst>
    <p:extLst>
      <p:ext uri="{BB962C8B-B14F-4D97-AF65-F5344CB8AC3E}">
        <p14:creationId xmlns:p14="http://schemas.microsoft.com/office/powerpoint/2010/main" val="3478503232"/>
      </p:ext>
    </p:extLst>
  </p:cSld>
  <p:clrMapOvr>
    <a:masterClrMapping/>
  </p:clrMapOvr>
  <mc:AlternateContent xmlns:mc="http://schemas.openxmlformats.org/markup-compatibility/2006" xmlns:p14="http://schemas.microsoft.com/office/powerpoint/2010/main">
    <mc:Choice Requires="p14">
      <p:transition spd="slow" p14:dur="1500" advTm="35054"/>
    </mc:Choice>
    <mc:Fallback xmlns="">
      <p:transition spd="slow" advTm="3505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5131" y="115909"/>
            <a:ext cx="11819494" cy="785427"/>
          </a:xfrm>
        </p:spPr>
        <p:txBody>
          <a:bodyPr/>
          <a:lstStyle/>
          <a:p>
            <a:r>
              <a:rPr lang="pt-BR" dirty="0" smtClean="0"/>
              <a:t>Então de onde vem os furinhos do queijo suíço?</a:t>
            </a:r>
            <a:endParaRPr lang="pt-BR" dirty="0"/>
          </a:p>
        </p:txBody>
      </p:sp>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 y="739135"/>
            <a:ext cx="5754924" cy="5540973"/>
          </a:xfr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176" y="940524"/>
            <a:ext cx="5465609" cy="5465609"/>
          </a:xfrm>
          <a:prstGeom prst="rect">
            <a:avLst/>
          </a:prstGeom>
        </p:spPr>
      </p:pic>
      <p:sp>
        <p:nvSpPr>
          <p:cNvPr id="7" name="Retângulo 6"/>
          <p:cNvSpPr/>
          <p:nvPr/>
        </p:nvSpPr>
        <p:spPr>
          <a:xfrm>
            <a:off x="231756" y="6330061"/>
            <a:ext cx="6096000" cy="400110"/>
          </a:xfrm>
          <a:prstGeom prst="rect">
            <a:avLst/>
          </a:prstGeom>
        </p:spPr>
        <p:txBody>
          <a:bodyPr>
            <a:spAutoFit/>
          </a:bodyPr>
          <a:lstStyle/>
          <a:p>
            <a:r>
              <a:rPr lang="pt-BR" sz="1000" dirty="0"/>
              <a:t>https://</a:t>
            </a:r>
            <a:r>
              <a:rPr lang="pt-BR" sz="1000" i="1" dirty="0"/>
              <a:t>image.freepik.com/vetores-gratis/rato-de-desenhos-animados-com-um-queijo-e-barriga-cheia_29190-4255.jpg</a:t>
            </a:r>
          </a:p>
        </p:txBody>
      </p:sp>
    </p:spTree>
    <p:custDataLst>
      <p:tags r:id="rId1"/>
    </p:custDataLst>
    <p:extLst>
      <p:ext uri="{BB962C8B-B14F-4D97-AF65-F5344CB8AC3E}">
        <p14:creationId xmlns:p14="http://schemas.microsoft.com/office/powerpoint/2010/main" val="840631055"/>
      </p:ext>
    </p:extLst>
  </p:cSld>
  <p:clrMapOvr>
    <a:masterClrMapping/>
  </p:clrMapOvr>
  <mc:AlternateContent xmlns:mc="http://schemas.openxmlformats.org/markup-compatibility/2006" xmlns:p14="http://schemas.microsoft.com/office/powerpoint/2010/main">
    <mc:Choice Requires="p14">
      <p:transition spd="slow" p14:dur="1500" advTm="43075"/>
    </mc:Choice>
    <mc:Fallback xmlns="">
      <p:transition spd="slow" advTm="43075"/>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Então de onde vem os furinhos do queijo suíço?</a:t>
            </a:r>
          </a:p>
        </p:txBody>
      </p:sp>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42" y="759854"/>
            <a:ext cx="5776143" cy="5776143"/>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480" y="683853"/>
            <a:ext cx="5928145" cy="5928145"/>
          </a:xfrm>
          <a:prstGeom prst="rect">
            <a:avLst/>
          </a:prstGeom>
        </p:spPr>
      </p:pic>
      <p:pic>
        <p:nvPicPr>
          <p:cNvPr id="4" name="Á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57927819"/>
      </p:ext>
    </p:extLst>
  </p:cSld>
  <p:clrMapOvr>
    <a:masterClrMapping/>
  </p:clrMapOvr>
  <mc:AlternateContent xmlns:mc="http://schemas.openxmlformats.org/markup-compatibility/2006" xmlns:p14="http://schemas.microsoft.com/office/powerpoint/2010/main">
    <mc:Choice Requires="p14">
      <p:transition spd="slow" p14:dur="1500" advTm="45044"/>
    </mc:Choice>
    <mc:Fallback xmlns="">
      <p:transition spd="slow" advTm="45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Fermentação lática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189" y="890483"/>
            <a:ext cx="5780289" cy="5780289"/>
          </a:xfrm>
        </p:spPr>
      </p:pic>
      <p:pic>
        <p:nvPicPr>
          <p:cNvPr id="1028" name="Picture 4" descr="https://anglo.plurall.net/sites/default/files/imagens/compartilhadas/questoes/fmabc/2017/j9_325452_1414012_.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439" y="4073144"/>
            <a:ext cx="4352925" cy="25976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nglo.plurall.net/sites/default/files/imagens/compartilhadas/questoes/fmabc/2017/j8_325452_1414012_.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813" y="1368044"/>
            <a:ext cx="4448175" cy="27051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6156101" y="721713"/>
            <a:ext cx="5763798" cy="646331"/>
          </a:xfrm>
          <a:prstGeom prst="rect">
            <a:avLst/>
          </a:prstGeom>
        </p:spPr>
        <p:txBody>
          <a:bodyPr wrap="square">
            <a:spAutoFit/>
          </a:bodyPr>
          <a:lstStyle/>
          <a:p>
            <a:pPr algn="ctr"/>
            <a:r>
              <a:rPr lang="pt-BR" dirty="0" smtClean="0">
                <a:solidFill>
                  <a:srgbClr val="666666"/>
                </a:solidFill>
                <a:latin typeface="PT Sans"/>
              </a:rPr>
              <a:t>Esses </a:t>
            </a:r>
            <a:r>
              <a:rPr lang="pt-BR" dirty="0">
                <a:solidFill>
                  <a:srgbClr val="666666"/>
                </a:solidFill>
                <a:latin typeface="PT Sans"/>
              </a:rPr>
              <a:t>microrganismos utilizam a fermentação como uma forma anaeróbica de obtenção de energia.</a:t>
            </a:r>
            <a:endParaRPr lang="pt-BR" b="0" i="0" dirty="0">
              <a:solidFill>
                <a:srgbClr val="666666"/>
              </a:solidFill>
              <a:effectLst/>
              <a:latin typeface="PT Sans"/>
            </a:endParaRPr>
          </a:p>
        </p:txBody>
      </p:sp>
      <p:sp>
        <p:nvSpPr>
          <p:cNvPr id="5" name="Retângulo 4"/>
          <p:cNvSpPr/>
          <p:nvPr/>
        </p:nvSpPr>
        <p:spPr>
          <a:xfrm>
            <a:off x="7093762" y="6416234"/>
            <a:ext cx="3106941" cy="246221"/>
          </a:xfrm>
          <a:prstGeom prst="rect">
            <a:avLst/>
          </a:prstGeom>
        </p:spPr>
        <p:txBody>
          <a:bodyPr wrap="none">
            <a:spAutoFit/>
          </a:bodyPr>
          <a:lstStyle/>
          <a:p>
            <a:r>
              <a:rPr lang="pt-BR" sz="1000" dirty="0"/>
              <a:t>http://angloresolve.plurall.net/press/question/1414012</a:t>
            </a:r>
          </a:p>
        </p:txBody>
      </p:sp>
    </p:spTree>
    <p:custDataLst>
      <p:tags r:id="rId1"/>
    </p:custDataLst>
    <p:extLst>
      <p:ext uri="{BB962C8B-B14F-4D97-AF65-F5344CB8AC3E}">
        <p14:creationId xmlns:p14="http://schemas.microsoft.com/office/powerpoint/2010/main" val="3897337630"/>
      </p:ext>
    </p:extLst>
  </p:cSld>
  <p:clrMapOvr>
    <a:masterClrMapping/>
  </p:clrMapOvr>
  <mc:AlternateContent xmlns:mc="http://schemas.openxmlformats.org/markup-compatibility/2006" xmlns:p14="http://schemas.microsoft.com/office/powerpoint/2010/main">
    <mc:Choice Requires="p14">
      <p:transition spd="slow" p14:dur="1500" advTm="42064"/>
    </mc:Choice>
    <mc:Fallback xmlns="">
      <p:transition spd="slow" advTm="4206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209006" y="130630"/>
            <a:ext cx="11808823" cy="600890"/>
          </a:xfrm>
        </p:spPr>
        <p:txBody>
          <a:bodyPr>
            <a:normAutofit/>
          </a:bodyPr>
          <a:lstStyle/>
          <a:p>
            <a:r>
              <a:rPr lang="pt-BR" dirty="0" smtClean="0">
                <a:solidFill>
                  <a:schemeClr val="accent1">
                    <a:lumMod val="75000"/>
                  </a:schemeClr>
                </a:solidFill>
                <a:latin typeface="Algerian" panose="04020705040A02060702" pitchFamily="82" charset="0"/>
              </a:rPr>
              <a:t>A importância de uma boa alimentação!</a:t>
            </a:r>
            <a:endParaRPr lang="pt-BR" dirty="0">
              <a:solidFill>
                <a:schemeClr val="accent1">
                  <a:lumMod val="75000"/>
                </a:schemeClr>
              </a:solidFill>
              <a:latin typeface="Algerian" panose="04020705040A02060702" pitchFamily="82" charset="0"/>
            </a:endParaRPr>
          </a:p>
        </p:txBody>
      </p:sp>
      <p:pic>
        <p:nvPicPr>
          <p:cNvPr id="6" name="Espaço Reservado para Conteúdo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34640" y="940527"/>
            <a:ext cx="6346099" cy="5786550"/>
          </a:xfrm>
        </p:spPr>
      </p:pic>
    </p:spTree>
    <p:custDataLst>
      <p:tags r:id="rId1"/>
    </p:custDataLst>
    <p:extLst>
      <p:ext uri="{BB962C8B-B14F-4D97-AF65-F5344CB8AC3E}">
        <p14:creationId xmlns:p14="http://schemas.microsoft.com/office/powerpoint/2010/main" val="2510967407"/>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0445" y="115909"/>
            <a:ext cx="11754179" cy="775131"/>
          </a:xfrm>
        </p:spPr>
        <p:txBody>
          <a:bodyPr>
            <a:normAutofit fontScale="90000"/>
          </a:bodyPr>
          <a:lstStyle/>
          <a:p>
            <a:r>
              <a:rPr lang="pt-BR" dirty="0" smtClean="0"/>
              <a:t>Alimento a base Fermentação lática, alcoólica, acética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445" y="891040"/>
            <a:ext cx="5849393" cy="5849393"/>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139" y="891040"/>
            <a:ext cx="5834485" cy="5834485"/>
          </a:xfrm>
          <a:prstGeom prst="rect">
            <a:avLst/>
          </a:prstGeom>
        </p:spPr>
      </p:pic>
    </p:spTree>
    <p:custDataLst>
      <p:tags r:id="rId1"/>
    </p:custDataLst>
    <p:extLst>
      <p:ext uri="{BB962C8B-B14F-4D97-AF65-F5344CB8AC3E}">
        <p14:creationId xmlns:p14="http://schemas.microsoft.com/office/powerpoint/2010/main" val="3141246204"/>
      </p:ext>
    </p:extLst>
  </p:cSld>
  <p:clrMapOvr>
    <a:masterClrMapping/>
  </p:clrMapOvr>
  <mc:AlternateContent xmlns:mc="http://schemas.openxmlformats.org/markup-compatibility/2006" xmlns:p14="http://schemas.microsoft.com/office/powerpoint/2010/main">
    <mc:Choice Requires="p14">
      <p:transition spd="slow" p14:dur="1500" advTm="7041"/>
    </mc:Choice>
    <mc:Fallback xmlns="">
      <p:transition spd="slow" advTm="704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7576" y="115910"/>
            <a:ext cx="11797049" cy="785790"/>
          </a:xfrm>
        </p:spPr>
        <p:txBody>
          <a:bodyPr>
            <a:normAutofit fontScale="90000"/>
          </a:bodyPr>
          <a:lstStyle/>
          <a:p>
            <a:r>
              <a:rPr lang="pt-BR" dirty="0" smtClean="0"/>
              <a:t>ALIMENTAÇÃO SAUDAVEL E ALIMENTOS A BASE DE FERMENTAÇÃO</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91300" y="899553"/>
            <a:ext cx="5463325" cy="5463325"/>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00" y="895977"/>
            <a:ext cx="5460999" cy="5460999"/>
          </a:xfrm>
          <a:prstGeom prst="rect">
            <a:avLst/>
          </a:prstGeom>
        </p:spPr>
      </p:pic>
    </p:spTree>
    <p:custDataLst>
      <p:tags r:id="rId1"/>
    </p:custDataLst>
    <p:extLst>
      <p:ext uri="{BB962C8B-B14F-4D97-AF65-F5344CB8AC3E}">
        <p14:creationId xmlns:p14="http://schemas.microsoft.com/office/powerpoint/2010/main" val="1542729414"/>
      </p:ext>
    </p:extLst>
  </p:cSld>
  <p:clrMapOvr>
    <a:masterClrMapping/>
  </p:clrMapOvr>
  <mc:AlternateContent xmlns:mc="http://schemas.openxmlformats.org/markup-compatibility/2006" xmlns:p14="http://schemas.microsoft.com/office/powerpoint/2010/main">
    <mc:Choice Requires="p14">
      <p:transition spd="slow" p14:dur="1500" advTm="13228"/>
    </mc:Choice>
    <mc:Fallback xmlns="">
      <p:transition spd="slow" advTm="13228"/>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2903" y="759854"/>
            <a:ext cx="5571722" cy="5571722"/>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3"/>
            <a:ext cx="5571723" cy="5571723"/>
          </a:xfrm>
          <a:prstGeom prst="rect">
            <a:avLst/>
          </a:prstGeom>
        </p:spPr>
      </p:pic>
    </p:spTree>
    <p:custDataLst>
      <p:tags r:id="rId1"/>
    </p:custDataLst>
    <p:extLst>
      <p:ext uri="{BB962C8B-B14F-4D97-AF65-F5344CB8AC3E}">
        <p14:creationId xmlns:p14="http://schemas.microsoft.com/office/powerpoint/2010/main" val="295318352"/>
      </p:ext>
    </p:extLst>
  </p:cSld>
  <p:clrMapOvr>
    <a:masterClrMapping/>
  </p:clrMapOvr>
  <mc:AlternateContent xmlns:mc="http://schemas.openxmlformats.org/markup-compatibility/2006" xmlns:p14="http://schemas.microsoft.com/office/powerpoint/2010/main">
    <mc:Choice Requires="p14">
      <p:transition spd="slow" p14:dur="1500" advTm="8881"/>
    </mc:Choice>
    <mc:Fallback xmlns="">
      <p:transition spd="slow" advTm="8881"/>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ALIMENTOS E ENERGIA PARA NOSSO CORPO</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08303" y="759854"/>
            <a:ext cx="5546322" cy="5546322"/>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3"/>
            <a:ext cx="5546323" cy="5546323"/>
          </a:xfrm>
          <a:prstGeom prst="rect">
            <a:avLst/>
          </a:prstGeom>
        </p:spPr>
      </p:pic>
    </p:spTree>
    <p:custDataLst>
      <p:tags r:id="rId1"/>
    </p:custDataLst>
    <p:extLst>
      <p:ext uri="{BB962C8B-B14F-4D97-AF65-F5344CB8AC3E}">
        <p14:creationId xmlns:p14="http://schemas.microsoft.com/office/powerpoint/2010/main" val="304056438"/>
      </p:ext>
    </p:extLst>
  </p:cSld>
  <p:clrMapOvr>
    <a:masterClrMapping/>
  </p:clrMapOvr>
  <mc:AlternateContent xmlns:mc="http://schemas.openxmlformats.org/markup-compatibility/2006" xmlns:p14="http://schemas.microsoft.com/office/powerpoint/2010/main">
    <mc:Choice Requires="p14">
      <p:transition spd="slow" p14:dur="1500" advTm="16560"/>
    </mc:Choice>
    <mc:Fallback xmlns="">
      <p:transition spd="slow" advTm="1656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ENERGIA E LIGAÇÕES ATÔMICAS</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81303" y="759854"/>
            <a:ext cx="5673322" cy="5673322"/>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3"/>
            <a:ext cx="5673323" cy="5673323"/>
          </a:xfrm>
          <a:prstGeom prst="rect">
            <a:avLst/>
          </a:prstGeom>
        </p:spPr>
      </p:pic>
    </p:spTree>
    <p:custDataLst>
      <p:tags r:id="rId1"/>
    </p:custDataLst>
    <p:extLst>
      <p:ext uri="{BB962C8B-B14F-4D97-AF65-F5344CB8AC3E}">
        <p14:creationId xmlns:p14="http://schemas.microsoft.com/office/powerpoint/2010/main" val="994731152"/>
      </p:ext>
    </p:extLst>
  </p:cSld>
  <p:clrMapOvr>
    <a:masterClrMapping/>
  </p:clrMapOvr>
  <mc:AlternateContent xmlns:mc="http://schemas.openxmlformats.org/markup-compatibility/2006" xmlns:p14="http://schemas.microsoft.com/office/powerpoint/2010/main">
    <mc:Choice Requires="p14">
      <p:transition spd="slow" p14:dur="1500" advTm="25900"/>
    </mc:Choice>
    <mc:Fallback xmlns="">
      <p:transition spd="slow" advTm="259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576" y="759853"/>
            <a:ext cx="5705183" cy="5705183"/>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000" y="760412"/>
            <a:ext cx="5704625" cy="5704625"/>
          </a:xfrm>
          <a:prstGeom prst="rect">
            <a:avLst/>
          </a:prstGeom>
        </p:spPr>
      </p:pic>
    </p:spTree>
    <p:custDataLst>
      <p:tags r:id="rId1"/>
    </p:custDataLst>
    <p:extLst>
      <p:ext uri="{BB962C8B-B14F-4D97-AF65-F5344CB8AC3E}">
        <p14:creationId xmlns:p14="http://schemas.microsoft.com/office/powerpoint/2010/main" val="1688812491"/>
      </p:ext>
    </p:extLst>
  </p:cSld>
  <p:clrMapOvr>
    <a:masterClrMapping/>
  </p:clrMapOvr>
  <mc:AlternateContent xmlns:mc="http://schemas.openxmlformats.org/markup-compatibility/2006" xmlns:p14="http://schemas.microsoft.com/office/powerpoint/2010/main">
    <mc:Choice Requires="p14">
      <p:transition spd="slow" p14:dur="1500" advTm="24579"/>
    </mc:Choice>
    <mc:Fallback xmlns="">
      <p:transition spd="slow" advTm="24579"/>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Calor e Temperatura são conceitos diferentes</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9892" y="887412"/>
            <a:ext cx="5630953" cy="5630953"/>
          </a:xfr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67" y="830305"/>
            <a:ext cx="5688625" cy="5688625"/>
          </a:xfrm>
          <a:prstGeom prst="rect">
            <a:avLst/>
          </a:prstGeom>
        </p:spPr>
      </p:pic>
      <p:sp>
        <p:nvSpPr>
          <p:cNvPr id="3" name="Retângulo 2"/>
          <p:cNvSpPr/>
          <p:nvPr/>
        </p:nvSpPr>
        <p:spPr>
          <a:xfrm>
            <a:off x="7642598" y="6139299"/>
            <a:ext cx="3355406" cy="246221"/>
          </a:xfrm>
          <a:prstGeom prst="rect">
            <a:avLst/>
          </a:prstGeom>
        </p:spPr>
        <p:txBody>
          <a:bodyPr wrap="square">
            <a:spAutoFit/>
          </a:bodyPr>
          <a:lstStyle/>
          <a:p>
            <a:r>
              <a:rPr lang="pt-BR" sz="1000" dirty="0"/>
              <a:t>https://brasilescola.uol.com.br/fisica/temperatura-calor.htm</a:t>
            </a:r>
          </a:p>
        </p:txBody>
      </p:sp>
    </p:spTree>
    <p:custDataLst>
      <p:tags r:id="rId1"/>
    </p:custDataLst>
    <p:extLst>
      <p:ext uri="{BB962C8B-B14F-4D97-AF65-F5344CB8AC3E}">
        <p14:creationId xmlns:p14="http://schemas.microsoft.com/office/powerpoint/2010/main" val="4276821065"/>
      </p:ext>
    </p:extLst>
  </p:cSld>
  <p:clrMapOvr>
    <a:masterClrMapping/>
  </p:clrMapOvr>
  <mc:AlternateContent xmlns:mc="http://schemas.openxmlformats.org/markup-compatibility/2006" xmlns:p14="http://schemas.microsoft.com/office/powerpoint/2010/main">
    <mc:Choice Requires="p14">
      <p:transition spd="slow" p14:dur="1500" advTm="44539"/>
    </mc:Choice>
    <mc:Fallback xmlns="">
      <p:transition spd="slow" advTm="4453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Propagação do calor</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360" y="819148"/>
            <a:ext cx="5699217" cy="5699217"/>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413" y="819149"/>
            <a:ext cx="5699216" cy="5699216"/>
          </a:xfrm>
          <a:prstGeom prst="rect">
            <a:avLst/>
          </a:prstGeom>
        </p:spPr>
      </p:pic>
      <p:sp>
        <p:nvSpPr>
          <p:cNvPr id="5" name="Retângulo 4"/>
          <p:cNvSpPr/>
          <p:nvPr/>
        </p:nvSpPr>
        <p:spPr>
          <a:xfrm>
            <a:off x="360360" y="6021977"/>
            <a:ext cx="5630053" cy="555682"/>
          </a:xfrm>
          <a:prstGeom prst="rect">
            <a:avLst/>
          </a:prstGeom>
        </p:spPr>
        <p:txBody>
          <a:bodyPr wrap="square">
            <a:spAutoFit/>
          </a:bodyPr>
          <a:lstStyle/>
          <a:p>
            <a:r>
              <a:rPr lang="pt-BR" sz="1000" dirty="0"/>
              <a:t>https://www.todamateria.com.br/calor-e-temperatura/#:~:text=O%20calor%20(energia%20calor%C3%ADfica)%20%C3%A9,diferen%C3%A7a%20de%20temperatura%20entre%20ambos.</a:t>
            </a:r>
          </a:p>
        </p:txBody>
      </p:sp>
    </p:spTree>
    <p:custDataLst>
      <p:tags r:id="rId1"/>
    </p:custDataLst>
    <p:extLst>
      <p:ext uri="{BB962C8B-B14F-4D97-AF65-F5344CB8AC3E}">
        <p14:creationId xmlns:p14="http://schemas.microsoft.com/office/powerpoint/2010/main" val="2118141945"/>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Equilíbrio térmico</a:t>
            </a:r>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77" y="721754"/>
            <a:ext cx="5723709" cy="5723709"/>
          </a:xfrm>
          <a:prstGeom prst="rect">
            <a:avLst/>
          </a:prstGeom>
        </p:spPr>
      </p:pic>
      <p:sp>
        <p:nvSpPr>
          <p:cNvPr id="6" name="Espaço Reservado para Conteúdo 5"/>
          <p:cNvSpPr>
            <a:spLocks noGrp="1"/>
          </p:cNvSpPr>
          <p:nvPr>
            <p:ph idx="1"/>
          </p:nvPr>
        </p:nvSpPr>
        <p:spPr>
          <a:xfrm>
            <a:off x="117566" y="759854"/>
            <a:ext cx="11937059" cy="5889140"/>
          </a:xfrm>
        </p:spPr>
        <p:txBody>
          <a:bodyPr/>
          <a:lstStyle/>
          <a:p>
            <a:endParaRPr lang="pt-BR" dirty="0" smtClean="0"/>
          </a:p>
          <a:p>
            <a:endParaRPr lang="pt-BR" dirty="0"/>
          </a:p>
          <a:p>
            <a:endParaRPr lang="pt-BR" dirty="0" smtClean="0"/>
          </a:p>
          <a:p>
            <a:endParaRPr lang="pt-BR" dirty="0"/>
          </a:p>
          <a:p>
            <a:endParaRPr lang="pt-BR" dirty="0" smtClean="0"/>
          </a:p>
          <a:p>
            <a:endParaRPr lang="pt-BR" dirty="0"/>
          </a:p>
          <a:p>
            <a:endParaRPr lang="pt-BR" sz="1000" dirty="0" smtClean="0"/>
          </a:p>
          <a:p>
            <a:endParaRPr lang="pt-BR" dirty="0"/>
          </a:p>
          <a:p>
            <a:endParaRPr lang="pt-BR" dirty="0" smtClean="0"/>
          </a:p>
          <a:p>
            <a:endParaRPr lang="pt-BR" dirty="0"/>
          </a:p>
          <a:p>
            <a:endParaRPr lang="pt-BR" dirty="0" smtClean="0"/>
          </a:p>
          <a:p>
            <a:endParaRPr lang="pt-BR" dirty="0"/>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223" y="738365"/>
            <a:ext cx="4845578" cy="3230385"/>
          </a:xfrm>
          <a:prstGeom prst="rect">
            <a:avLst/>
          </a:prstGeom>
        </p:spPr>
      </p:pic>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8928" y="3987799"/>
            <a:ext cx="2198055" cy="2198055"/>
          </a:xfrm>
          <a:prstGeom prst="rect">
            <a:avLst/>
          </a:prstGeom>
        </p:spPr>
      </p:pic>
      <p:sp>
        <p:nvSpPr>
          <p:cNvPr id="9" name="Retângulo 8"/>
          <p:cNvSpPr/>
          <p:nvPr/>
        </p:nvSpPr>
        <p:spPr>
          <a:xfrm>
            <a:off x="6156101" y="3822701"/>
            <a:ext cx="5743799" cy="246221"/>
          </a:xfrm>
          <a:prstGeom prst="rect">
            <a:avLst/>
          </a:prstGeom>
        </p:spPr>
        <p:txBody>
          <a:bodyPr wrap="square">
            <a:spAutoFit/>
          </a:bodyPr>
          <a:lstStyle/>
          <a:p>
            <a:r>
              <a:rPr lang="pt-BR" sz="1000" dirty="0">
                <a:solidFill>
                  <a:srgbClr val="000000"/>
                </a:solidFill>
              </a:rPr>
              <a:t>https://blogdoenem.com.br/apostilas/fisica_calor-web-resources/image/aula4_fig1_fmt.jpeg</a:t>
            </a:r>
            <a:endParaRPr lang="pt-BR" sz="1000" dirty="0"/>
          </a:p>
        </p:txBody>
      </p:sp>
      <p:sp>
        <p:nvSpPr>
          <p:cNvPr id="4" name="Retângulo 3"/>
          <p:cNvSpPr/>
          <p:nvPr/>
        </p:nvSpPr>
        <p:spPr>
          <a:xfrm>
            <a:off x="989262" y="6483563"/>
            <a:ext cx="3483646" cy="246221"/>
          </a:xfrm>
          <a:prstGeom prst="rect">
            <a:avLst/>
          </a:prstGeom>
        </p:spPr>
        <p:txBody>
          <a:bodyPr wrap="none">
            <a:spAutoFit/>
          </a:bodyPr>
          <a:lstStyle/>
          <a:p>
            <a:r>
              <a:rPr lang="pt-BR" sz="1000" dirty="0"/>
              <a:t>https://brasilescola.uol.com.br/quimica/equilibrio-termico.htm</a:t>
            </a:r>
          </a:p>
        </p:txBody>
      </p:sp>
    </p:spTree>
    <p:extLst>
      <p:ext uri="{BB962C8B-B14F-4D97-AF65-F5344CB8AC3E}">
        <p14:creationId xmlns:p14="http://schemas.microsoft.com/office/powerpoint/2010/main" val="1072289698"/>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Condução térmica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793" y="788571"/>
            <a:ext cx="5905500" cy="5905500"/>
          </a:xfrm>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3"/>
            <a:ext cx="5934217" cy="5934217"/>
          </a:xfrm>
          <a:prstGeom prst="rect">
            <a:avLst/>
          </a:prstGeom>
        </p:spPr>
      </p:pic>
      <p:sp>
        <p:nvSpPr>
          <p:cNvPr id="5" name="Retângulo 4"/>
          <p:cNvSpPr/>
          <p:nvPr/>
        </p:nvSpPr>
        <p:spPr>
          <a:xfrm>
            <a:off x="6401780" y="6138903"/>
            <a:ext cx="5442857" cy="553998"/>
          </a:xfrm>
          <a:prstGeom prst="rect">
            <a:avLst/>
          </a:prstGeom>
        </p:spPr>
        <p:txBody>
          <a:bodyPr wrap="square">
            <a:spAutoFit/>
          </a:bodyPr>
          <a:lstStyle/>
          <a:p>
            <a:r>
              <a:rPr lang="pt-BR" sz="1000" dirty="0"/>
              <a:t>https://www.todamateria.com.br/calor-e-temperatura/#:~:text=O%20calor%20(energia%20calor%C3%ADfica)%20%C3%A9,diferen%C3%A7a%20de%20temperatura%20entre%20ambos.</a:t>
            </a:r>
          </a:p>
        </p:txBody>
      </p:sp>
    </p:spTree>
    <p:custDataLst>
      <p:tags r:id="rId1"/>
    </p:custDataLst>
    <p:extLst>
      <p:ext uri="{BB962C8B-B14F-4D97-AF65-F5344CB8AC3E}">
        <p14:creationId xmlns:p14="http://schemas.microsoft.com/office/powerpoint/2010/main" val="345150857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Vamos também abordar temas como calor, temperatura, efeito Estufa. </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7966" y="888411"/>
            <a:ext cx="5865087" cy="5865087"/>
          </a:xfrm>
        </p:spPr>
      </p:pic>
    </p:spTree>
    <p:extLst>
      <p:ext uri="{BB962C8B-B14F-4D97-AF65-F5344CB8AC3E}">
        <p14:creationId xmlns:p14="http://schemas.microsoft.com/office/powerpoint/2010/main" val="2281176520"/>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Convecção e irradiação térmica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577" y="759854"/>
            <a:ext cx="5666346" cy="5666346"/>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280" y="759854"/>
            <a:ext cx="5666346" cy="5666346"/>
          </a:xfrm>
          <a:prstGeom prst="rect">
            <a:avLst/>
          </a:prstGeom>
        </p:spPr>
      </p:pic>
    </p:spTree>
    <p:custDataLst>
      <p:tags r:id="rId1"/>
    </p:custDataLst>
    <p:extLst>
      <p:ext uri="{BB962C8B-B14F-4D97-AF65-F5344CB8AC3E}">
        <p14:creationId xmlns:p14="http://schemas.microsoft.com/office/powerpoint/2010/main" val="2725252500"/>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Capacidade Térmica e calor específico</a:t>
            </a:r>
            <a:endParaRPr lang="pt-BR" dirty="0"/>
          </a:p>
        </p:txBody>
      </p:sp>
      <p:pic>
        <p:nvPicPr>
          <p:cNvPr id="2054" name="Picture 6" descr="Calorimetria - Capacidade Térmica, Calor Sensível e Equação Fundamental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14" y="889153"/>
            <a:ext cx="9830585" cy="541004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3683282" y="6299200"/>
            <a:ext cx="3183885" cy="246221"/>
          </a:xfrm>
          <a:prstGeom prst="rect">
            <a:avLst/>
          </a:prstGeom>
        </p:spPr>
        <p:txBody>
          <a:bodyPr wrap="none">
            <a:spAutoFit/>
          </a:bodyPr>
          <a:lstStyle/>
          <a:p>
            <a:r>
              <a:rPr lang="pt-BR" sz="1000" dirty="0"/>
              <a:t>https://i.ytimg.com/vi/hopuOOGOwzE/maxresdefault.jpg</a:t>
            </a:r>
          </a:p>
        </p:txBody>
      </p:sp>
    </p:spTree>
    <p:extLst>
      <p:ext uri="{BB962C8B-B14F-4D97-AF65-F5344CB8AC3E}">
        <p14:creationId xmlns:p14="http://schemas.microsoft.com/office/powerpoint/2010/main" val="2575009226"/>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Calor sensível e calor latente</a:t>
            </a:r>
          </a:p>
        </p:txBody>
      </p:sp>
      <p:pic>
        <p:nvPicPr>
          <p:cNvPr id="6" name="Espaço Reservado para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338" y="849312"/>
            <a:ext cx="5780087" cy="5780087"/>
          </a:xfrm>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096" y="1101487"/>
            <a:ext cx="4988133" cy="1862055"/>
          </a:xfrm>
          <a:prstGeom prst="rect">
            <a:avLst/>
          </a:prstGeom>
        </p:spPr>
      </p:pic>
      <p:pic>
        <p:nvPicPr>
          <p:cNvPr id="1026" name="Picture 2" descr="http://blogdoenem.com.br/wp-content/uploads/2014/07/calor-sens%C3%ADvel-calor-latente-destacad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4" y="3200121"/>
            <a:ext cx="5705475" cy="2990850"/>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5981700" y="6235700"/>
            <a:ext cx="6072925" cy="246221"/>
          </a:xfrm>
          <a:prstGeom prst="rect">
            <a:avLst/>
          </a:prstGeom>
        </p:spPr>
        <p:txBody>
          <a:bodyPr wrap="square">
            <a:spAutoFit/>
          </a:bodyPr>
          <a:lstStyle/>
          <a:p>
            <a:r>
              <a:rPr lang="pt-BR" sz="1000" dirty="0"/>
              <a:t>http://blogdoenem.com.br/wp-content/uploads/2014/07/calor-sens%C3%ADvel-calor-latente-destacada.jpg</a:t>
            </a:r>
          </a:p>
        </p:txBody>
      </p:sp>
      <p:sp>
        <p:nvSpPr>
          <p:cNvPr id="9" name="Retângulo 8"/>
          <p:cNvSpPr/>
          <p:nvPr/>
        </p:nvSpPr>
        <p:spPr>
          <a:xfrm>
            <a:off x="5981700" y="3008271"/>
            <a:ext cx="6096000" cy="246221"/>
          </a:xfrm>
          <a:prstGeom prst="rect">
            <a:avLst/>
          </a:prstGeom>
        </p:spPr>
        <p:txBody>
          <a:bodyPr>
            <a:spAutoFit/>
          </a:bodyPr>
          <a:lstStyle/>
          <a:p>
            <a:r>
              <a:rPr lang="pt-BR" sz="1000" dirty="0">
                <a:solidFill>
                  <a:srgbClr val="000000"/>
                </a:solidFill>
              </a:rPr>
              <a:t>https://www.criatives.com.br/wp-content/uploads/2019/11/tirinhas-do-calor-05-600x225.jpg</a:t>
            </a:r>
            <a:endParaRPr lang="pt-BR" sz="1000" dirty="0"/>
          </a:p>
        </p:txBody>
      </p:sp>
    </p:spTree>
    <p:custDataLst>
      <p:tags r:id="rId1"/>
    </p:custDataLst>
    <p:extLst>
      <p:ext uri="{BB962C8B-B14F-4D97-AF65-F5344CB8AC3E}">
        <p14:creationId xmlns:p14="http://schemas.microsoft.com/office/powerpoint/2010/main" val="338096199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Calor sensível e calor latente</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2150" y="760412"/>
            <a:ext cx="5627687" cy="5627687"/>
          </a:xfrm>
        </p:spPr>
      </p:pic>
    </p:spTree>
    <p:custDataLst>
      <p:tags r:id="rId1"/>
    </p:custDataLst>
    <p:extLst>
      <p:ext uri="{BB962C8B-B14F-4D97-AF65-F5344CB8AC3E}">
        <p14:creationId xmlns:p14="http://schemas.microsoft.com/office/powerpoint/2010/main" val="1473948751"/>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Calor sensível e calor latente</a:t>
            </a:r>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1390" y="759853"/>
            <a:ext cx="5673323" cy="5673323"/>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7" y="759854"/>
            <a:ext cx="5673323" cy="5673323"/>
          </a:xfrm>
          <a:prstGeom prst="rect">
            <a:avLst/>
          </a:prstGeom>
        </p:spPr>
      </p:pic>
    </p:spTree>
    <p:custDataLst>
      <p:tags r:id="rId1"/>
    </p:custDataLst>
    <p:extLst>
      <p:ext uri="{BB962C8B-B14F-4D97-AF65-F5344CB8AC3E}">
        <p14:creationId xmlns:p14="http://schemas.microsoft.com/office/powerpoint/2010/main" val="2166162797"/>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Mas o que é temperatura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2925" y="849313"/>
            <a:ext cx="5408612" cy="5408612"/>
          </a:xfr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75" y="849313"/>
            <a:ext cx="6521449" cy="5408612"/>
          </a:xfrm>
          <a:prstGeom prst="rect">
            <a:avLst/>
          </a:prstGeom>
        </p:spPr>
      </p:pic>
      <p:sp>
        <p:nvSpPr>
          <p:cNvPr id="6" name="Retângulo 5"/>
          <p:cNvSpPr/>
          <p:nvPr/>
        </p:nvSpPr>
        <p:spPr>
          <a:xfrm>
            <a:off x="1187846" y="6347384"/>
            <a:ext cx="3140603" cy="246221"/>
          </a:xfrm>
          <a:prstGeom prst="rect">
            <a:avLst/>
          </a:prstGeom>
        </p:spPr>
        <p:txBody>
          <a:bodyPr wrap="none">
            <a:spAutoFit/>
          </a:bodyPr>
          <a:lstStyle/>
          <a:p>
            <a:r>
              <a:rPr lang="pt-BR" sz="1000" dirty="0"/>
              <a:t>https://cdn.diferenca.com/imagens/termometro-cke.jpg</a:t>
            </a:r>
          </a:p>
        </p:txBody>
      </p:sp>
    </p:spTree>
    <p:custDataLst>
      <p:tags r:id="rId1"/>
    </p:custDataLst>
    <p:extLst>
      <p:ext uri="{BB962C8B-B14F-4D97-AF65-F5344CB8AC3E}">
        <p14:creationId xmlns:p14="http://schemas.microsoft.com/office/powerpoint/2010/main" val="2611224733"/>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Temperatura e energia Cinética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69774" y="759852"/>
            <a:ext cx="5844325" cy="5844325"/>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3"/>
            <a:ext cx="5844324" cy="5844324"/>
          </a:xfrm>
          <a:prstGeom prst="rect">
            <a:avLst/>
          </a:prstGeom>
        </p:spPr>
      </p:pic>
      <p:sp>
        <p:nvSpPr>
          <p:cNvPr id="6" name="Retângulo 5"/>
          <p:cNvSpPr/>
          <p:nvPr/>
        </p:nvSpPr>
        <p:spPr>
          <a:xfrm>
            <a:off x="6201086" y="6357956"/>
            <a:ext cx="5981700" cy="246221"/>
          </a:xfrm>
          <a:prstGeom prst="rect">
            <a:avLst/>
          </a:prstGeom>
        </p:spPr>
        <p:txBody>
          <a:bodyPr wrap="square">
            <a:spAutoFit/>
          </a:bodyPr>
          <a:lstStyle/>
          <a:p>
            <a:r>
              <a:rPr lang="pt-BR" sz="1000" dirty="0">
                <a:solidFill>
                  <a:srgbClr val="000000"/>
                </a:solidFill>
              </a:rPr>
              <a:t>https://blog.biologiatotal.com.br/wp-content/uploads/2020/05/temperatura-part%C3%ADculas-1024x512.png</a:t>
            </a:r>
            <a:endParaRPr lang="pt-BR" sz="1000" dirty="0"/>
          </a:p>
        </p:txBody>
      </p:sp>
    </p:spTree>
    <p:custDataLst>
      <p:tags r:id="rId1"/>
    </p:custDataLst>
    <p:extLst>
      <p:ext uri="{BB962C8B-B14F-4D97-AF65-F5344CB8AC3E}">
        <p14:creationId xmlns:p14="http://schemas.microsoft.com/office/powerpoint/2010/main" val="3253041114"/>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7577" y="139700"/>
            <a:ext cx="11797048" cy="901700"/>
          </a:xfrm>
        </p:spPr>
        <p:txBody>
          <a:bodyPr>
            <a:normAutofit fontScale="90000"/>
          </a:bodyPr>
          <a:lstStyle/>
          <a:p>
            <a:r>
              <a:rPr lang="pt-BR" dirty="0" smtClean="0"/>
              <a:t>Você sabia que podemos medir essa agitação interna das moléculas</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21002" y="1041399"/>
            <a:ext cx="5533623" cy="5533623"/>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77" y="1041400"/>
            <a:ext cx="5533623" cy="5533623"/>
          </a:xfrm>
          <a:prstGeom prst="rect">
            <a:avLst/>
          </a:prstGeom>
        </p:spPr>
      </p:pic>
      <p:sp>
        <p:nvSpPr>
          <p:cNvPr id="6" name="Retângulo 5"/>
          <p:cNvSpPr/>
          <p:nvPr/>
        </p:nvSpPr>
        <p:spPr>
          <a:xfrm>
            <a:off x="546100" y="6575023"/>
            <a:ext cx="4406901" cy="246221"/>
          </a:xfrm>
          <a:prstGeom prst="rect">
            <a:avLst/>
          </a:prstGeom>
        </p:spPr>
        <p:txBody>
          <a:bodyPr wrap="square">
            <a:spAutoFit/>
          </a:bodyPr>
          <a:lstStyle/>
          <a:p>
            <a:r>
              <a:rPr lang="pt-BR" sz="1000" dirty="0"/>
              <a:t>https://s4.static.brasilescola.uol.com.br/be/conteudo/images/termometros.jpg</a:t>
            </a:r>
          </a:p>
        </p:txBody>
      </p:sp>
    </p:spTree>
    <p:custDataLst>
      <p:tags r:id="rId1"/>
    </p:custDataLst>
    <p:extLst>
      <p:ext uri="{BB962C8B-B14F-4D97-AF65-F5344CB8AC3E}">
        <p14:creationId xmlns:p14="http://schemas.microsoft.com/office/powerpoint/2010/main" val="2569840325"/>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Relação entre as escalas</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17803" y="759854"/>
            <a:ext cx="5736822" cy="5736822"/>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3"/>
            <a:ext cx="5736823" cy="5736823"/>
          </a:xfrm>
          <a:prstGeom prst="rect">
            <a:avLst/>
          </a:prstGeom>
        </p:spPr>
      </p:pic>
      <p:sp>
        <p:nvSpPr>
          <p:cNvPr id="6" name="Retângulo 5"/>
          <p:cNvSpPr/>
          <p:nvPr/>
        </p:nvSpPr>
        <p:spPr>
          <a:xfrm>
            <a:off x="6361806" y="6127344"/>
            <a:ext cx="5378075" cy="369332"/>
          </a:xfrm>
          <a:prstGeom prst="rect">
            <a:avLst/>
          </a:prstGeom>
        </p:spPr>
        <p:txBody>
          <a:bodyPr wrap="none">
            <a:spAutoFit/>
          </a:bodyPr>
          <a:lstStyle/>
          <a:p>
            <a:r>
              <a:rPr lang="pt-BR" dirty="0"/>
              <a:t>https://i.ytimg.com/vi/QOrdLnRAlGs/maxresdefault.jpg</a:t>
            </a:r>
          </a:p>
        </p:txBody>
      </p:sp>
    </p:spTree>
    <p:custDataLst>
      <p:tags r:id="rId1"/>
    </p:custDataLst>
    <p:extLst>
      <p:ext uri="{BB962C8B-B14F-4D97-AF65-F5344CB8AC3E}">
        <p14:creationId xmlns:p14="http://schemas.microsoft.com/office/powerpoint/2010/main" val="241605203"/>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Podemos então converter e calcular a temperatura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576" y="759853"/>
            <a:ext cx="5793525" cy="5793525"/>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100" y="759854"/>
            <a:ext cx="5793525" cy="5793525"/>
          </a:xfrm>
          <a:prstGeom prst="rect">
            <a:avLst/>
          </a:prstGeom>
        </p:spPr>
      </p:pic>
    </p:spTree>
    <p:custDataLst>
      <p:tags r:id="rId1"/>
    </p:custDataLst>
    <p:extLst>
      <p:ext uri="{BB962C8B-B14F-4D97-AF65-F5344CB8AC3E}">
        <p14:creationId xmlns:p14="http://schemas.microsoft.com/office/powerpoint/2010/main" val="188313588"/>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Ingredientes para fabricação do pão</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8820" y="760412"/>
            <a:ext cx="6006147" cy="6006147"/>
          </a:xfrm>
        </p:spPr>
      </p:pic>
    </p:spTree>
    <p:custDataLst>
      <p:tags r:id="rId1"/>
    </p:custDataLst>
    <p:extLst>
      <p:ext uri="{BB962C8B-B14F-4D97-AF65-F5344CB8AC3E}">
        <p14:creationId xmlns:p14="http://schemas.microsoft.com/office/powerpoint/2010/main" val="250353219"/>
      </p:ext>
    </p:extLst>
  </p:cSld>
  <p:clrMapOvr>
    <a:masterClrMapping/>
  </p:clrMapOvr>
  <mc:AlternateContent xmlns:mc="http://schemas.openxmlformats.org/markup-compatibility/2006" xmlns:p14="http://schemas.microsoft.com/office/powerpoint/2010/main">
    <mc:Choice Requires="p14">
      <p:transition spd="slow" p14:dur="1500" advTm="26017"/>
    </mc:Choice>
    <mc:Fallback xmlns="">
      <p:transition spd="slow" advTm="2601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Calor Temperatura e Efeito Estufa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3909" y="903544"/>
            <a:ext cx="5693197" cy="5693197"/>
          </a:xfrm>
        </p:spPr>
      </p:pic>
    </p:spTree>
    <p:custDataLst>
      <p:tags r:id="rId1"/>
    </p:custDataLst>
    <p:extLst>
      <p:ext uri="{BB962C8B-B14F-4D97-AF65-F5344CB8AC3E}">
        <p14:creationId xmlns:p14="http://schemas.microsoft.com/office/powerpoint/2010/main" val="4205586724"/>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5132" y="130630"/>
            <a:ext cx="11808822" cy="796834"/>
          </a:xfrm>
        </p:spPr>
        <p:txBody>
          <a:bodyPr/>
          <a:lstStyle/>
          <a:p>
            <a:pPr algn="ctr"/>
            <a:r>
              <a:rPr lang="pt-BR" dirty="0">
                <a:solidFill>
                  <a:srgbClr val="0070C0"/>
                </a:solidFill>
                <a:latin typeface="Algerian" panose="04020705040A02060702" pitchFamily="82" charset="0"/>
              </a:rPr>
              <a:t>Equilíbrio térmico da Terra</a:t>
            </a:r>
          </a:p>
        </p:txBody>
      </p:sp>
      <p:sp>
        <p:nvSpPr>
          <p:cNvPr id="3" name="Espaço Reservado para Conteúdo 2"/>
          <p:cNvSpPr>
            <a:spLocks noGrp="1"/>
          </p:cNvSpPr>
          <p:nvPr>
            <p:ph sz="half" idx="2"/>
          </p:nvPr>
        </p:nvSpPr>
        <p:spPr>
          <a:xfrm>
            <a:off x="235132" y="836023"/>
            <a:ext cx="6244045" cy="5812971"/>
          </a:xfrm>
        </p:spPr>
        <p:txBody>
          <a:bodyPr>
            <a:noAutofit/>
          </a:bodyPr>
          <a:lstStyle/>
          <a:p>
            <a:r>
              <a:rPr lang="pt-BR" sz="1800" dirty="0" smtClean="0">
                <a:latin typeface="Times New Roman" panose="02020603050405020304" pitchFamily="18" charset="0"/>
                <a:cs typeface="Times New Roman" panose="02020603050405020304" pitchFamily="18" charset="0"/>
              </a:rPr>
              <a:t>O</a:t>
            </a:r>
            <a:r>
              <a:rPr lang="pt-BR" sz="1800" dirty="0">
                <a:latin typeface="Times New Roman" panose="02020603050405020304" pitchFamily="18" charset="0"/>
                <a:cs typeface="Times New Roman" panose="02020603050405020304" pitchFamily="18" charset="0"/>
              </a:rPr>
              <a:t> equilíbrio térmico da Terra é fundamental para a nossa existência e a de outras espécies. Sem a ocorrência desse fenômeno, a Terra não abrigaria as condições necessárias para a manutenção da vida. Em razão da sua alta capacidade de reflexão da luz, os mares e as nuvens refletem parte da radiação solar, enquanto o restante dessa radiação penetra a atmosfera terrestre, aquecendo o planeta.</a:t>
            </a:r>
          </a:p>
          <a:p>
            <a:r>
              <a:rPr lang="pt-BR" sz="1800" dirty="0">
                <a:latin typeface="Times New Roman" panose="02020603050405020304" pitchFamily="18" charset="0"/>
                <a:cs typeface="Times New Roman" panose="02020603050405020304" pitchFamily="18" charset="0"/>
              </a:rPr>
              <a:t>Em razão da presença dos gases do efeito estufa (dióxido de carbono, metano, óxido nitroso), a radiação solar é continuamente refletida para a superfície da Terra, propagando a radiação térmica em todo o globo terrestre. Grande parte dessa radiação térmica também é consumida como forma de calor latente, derretendo o gelo presente nas nuvens. Sem esse balanço de energias, a amplitude térmica em nosso planeta seria enorme: teríamos dias escaldantes e noites extremamente frias</a:t>
            </a:r>
            <a:r>
              <a:rPr lang="pt-BR" sz="1800" dirty="0" smtClean="0">
                <a:latin typeface="Times New Roman" panose="02020603050405020304" pitchFamily="18" charset="0"/>
                <a:cs typeface="Times New Roman" panose="02020603050405020304" pitchFamily="18" charset="0"/>
              </a:rPr>
              <a:t>.</a:t>
            </a:r>
          </a:p>
          <a:p>
            <a:r>
              <a:rPr lang="pt-BR" sz="1800" dirty="0">
                <a:latin typeface="Times New Roman" panose="02020603050405020304" pitchFamily="18" charset="0"/>
                <a:cs typeface="Times New Roman" panose="02020603050405020304" pitchFamily="18" charset="0"/>
              </a:rPr>
              <a:t>Apesar de serem responsáveis pelo equilíbrio térmico do planeta, os gases do efeito estufa são isolantes térmicos e agem como retentores de calor. Isso quer dizer que grande parte do calor que deveria escapar para fora da atmosfera terrestre, permanece na Terra, causando crescentes aumentos em sua temperatura média. </a:t>
            </a:r>
            <a:r>
              <a:rPr lang="pt-BR" sz="1000" dirty="0">
                <a:latin typeface="Times New Roman" panose="02020603050405020304" pitchFamily="18" charset="0"/>
                <a:cs typeface="Times New Roman" panose="02020603050405020304" pitchFamily="18" charset="0"/>
              </a:rPr>
              <a:t>https://mundoeducacao.uol.com.br/fisica/equilibrio-termico.htm</a:t>
            </a:r>
          </a:p>
          <a:p>
            <a:endParaRPr lang="pt-BR" sz="1000" dirty="0">
              <a:latin typeface="Times New Roman" panose="02020603050405020304" pitchFamily="18" charset="0"/>
              <a:cs typeface="Times New Roman" panose="02020603050405020304" pitchFamily="18" charset="0"/>
            </a:endParaRPr>
          </a:p>
        </p:txBody>
      </p:sp>
      <p:sp>
        <p:nvSpPr>
          <p:cNvPr id="7" name="Espaço Reservado para Conteúdo 6"/>
          <p:cNvSpPr>
            <a:spLocks noGrp="1"/>
          </p:cNvSpPr>
          <p:nvPr>
            <p:ph sz="quarter" idx="4"/>
          </p:nvPr>
        </p:nvSpPr>
        <p:spPr>
          <a:xfrm>
            <a:off x="6479177" y="927464"/>
            <a:ext cx="5564776" cy="5617027"/>
          </a:xfrm>
        </p:spPr>
        <p:txBody>
          <a:bodyPr>
            <a:normAutofit/>
          </a:bodyPr>
          <a:lstStyle/>
          <a:p>
            <a:r>
              <a:rPr lang="pt-BR" sz="1800" dirty="0">
                <a:latin typeface="Times New Roman" panose="02020603050405020304" pitchFamily="18" charset="0"/>
                <a:cs typeface="Times New Roman" panose="02020603050405020304" pitchFamily="18" charset="0"/>
              </a:rPr>
              <a:t>O balanço da energia na Terra depende da absorção e reflexão da </a:t>
            </a:r>
            <a:r>
              <a:rPr lang="pt-BR" sz="1800" dirty="0" smtClean="0">
                <a:latin typeface="Times New Roman" panose="02020603050405020304" pitchFamily="18" charset="0"/>
                <a:cs typeface="Times New Roman" panose="02020603050405020304" pitchFamily="18" charset="0"/>
              </a:rPr>
              <a:t>radiação </a:t>
            </a:r>
            <a:r>
              <a:rPr lang="pt-BR" sz="1800" dirty="0">
                <a:latin typeface="Times New Roman" panose="02020603050405020304" pitchFamily="18" charset="0"/>
                <a:cs typeface="Times New Roman" panose="02020603050405020304" pitchFamily="18" charset="0"/>
              </a:rPr>
              <a:t>solar</a:t>
            </a:r>
            <a:r>
              <a:rPr lang="pt-BR" sz="1800" dirty="0" smtClean="0">
                <a:latin typeface="Times New Roman" panose="02020603050405020304" pitchFamily="18" charset="0"/>
                <a:cs typeface="Times New Roman" panose="02020603050405020304" pitchFamily="18" charset="0"/>
              </a:rPr>
              <a:t>.</a:t>
            </a:r>
          </a:p>
          <a:p>
            <a:endParaRPr lang="pt-BR" sz="1800" dirty="0">
              <a:latin typeface="Times New Roman" panose="02020603050405020304" pitchFamily="18" charset="0"/>
              <a:cs typeface="Times New Roman" panose="02020603050405020304" pitchFamily="18" charset="0"/>
            </a:endParaRPr>
          </a:p>
          <a:p>
            <a:endParaRPr lang="pt-BR" sz="1800" dirty="0" smtClean="0">
              <a:latin typeface="Times New Roman" panose="02020603050405020304" pitchFamily="18" charset="0"/>
              <a:cs typeface="Times New Roman" panose="02020603050405020304" pitchFamily="18" charset="0"/>
            </a:endParaRPr>
          </a:p>
          <a:p>
            <a:endParaRPr lang="pt-BR" sz="1800" dirty="0">
              <a:latin typeface="Times New Roman" panose="02020603050405020304" pitchFamily="18" charset="0"/>
              <a:cs typeface="Times New Roman" panose="02020603050405020304" pitchFamily="18" charset="0"/>
            </a:endParaRPr>
          </a:p>
          <a:p>
            <a:endParaRPr lang="pt-BR" sz="1800" dirty="0" smtClean="0">
              <a:latin typeface="Times New Roman" panose="02020603050405020304" pitchFamily="18" charset="0"/>
              <a:cs typeface="Times New Roman" panose="02020603050405020304" pitchFamily="18" charset="0"/>
            </a:endParaRPr>
          </a:p>
          <a:p>
            <a:endParaRPr lang="pt-BR" sz="1800" dirty="0">
              <a:latin typeface="Times New Roman" panose="02020603050405020304" pitchFamily="18" charset="0"/>
              <a:cs typeface="Times New Roman" panose="02020603050405020304" pitchFamily="18" charset="0"/>
            </a:endParaRPr>
          </a:p>
          <a:p>
            <a:endParaRPr lang="pt-BR" sz="1800" dirty="0" smtClean="0">
              <a:latin typeface="Times New Roman" panose="02020603050405020304" pitchFamily="18" charset="0"/>
              <a:cs typeface="Times New Roman" panose="02020603050405020304" pitchFamily="18" charset="0"/>
            </a:endParaRPr>
          </a:p>
          <a:p>
            <a:endParaRPr lang="pt-BR" sz="1800" dirty="0">
              <a:latin typeface="Times New Roman" panose="02020603050405020304" pitchFamily="18" charset="0"/>
              <a:cs typeface="Times New Roman" panose="02020603050405020304" pitchFamily="18" charset="0"/>
            </a:endParaRPr>
          </a:p>
          <a:p>
            <a:endParaRPr lang="pt-BR" sz="1800" dirty="0" smtClean="0">
              <a:latin typeface="Times New Roman" panose="02020603050405020304" pitchFamily="18" charset="0"/>
              <a:cs typeface="Times New Roman" panose="02020603050405020304" pitchFamily="18" charset="0"/>
            </a:endParaRPr>
          </a:p>
          <a:p>
            <a:endParaRPr lang="pt-BR" sz="1800" dirty="0">
              <a:latin typeface="Times New Roman" panose="02020603050405020304" pitchFamily="18" charset="0"/>
              <a:cs typeface="Times New Roman" panose="02020603050405020304" pitchFamily="18" charset="0"/>
            </a:endParaRPr>
          </a:p>
          <a:p>
            <a:endParaRPr lang="pt-BR" sz="1800" dirty="0" smtClean="0">
              <a:latin typeface="Times New Roman" panose="02020603050405020304" pitchFamily="18" charset="0"/>
              <a:cs typeface="Times New Roman" panose="02020603050405020304" pitchFamily="18" charset="0"/>
            </a:endParaRPr>
          </a:p>
          <a:p>
            <a:endParaRPr lang="pt-BR" sz="1800" dirty="0">
              <a:latin typeface="Times New Roman" panose="02020603050405020304" pitchFamily="18" charset="0"/>
              <a:cs typeface="Times New Roman" panose="02020603050405020304" pitchFamily="18" charset="0"/>
            </a:endParaRPr>
          </a:p>
          <a:p>
            <a:endParaRPr lang="pt-BR" sz="1000" dirty="0" smtClean="0">
              <a:latin typeface="Times New Roman" panose="02020603050405020304" pitchFamily="18" charset="0"/>
              <a:cs typeface="Times New Roman" panose="02020603050405020304" pitchFamily="18" charset="0"/>
            </a:endParaRPr>
          </a:p>
          <a:p>
            <a:endParaRPr lang="pt-BR" sz="1000" dirty="0" smtClean="0">
              <a:latin typeface="Times New Roman" panose="02020603050405020304" pitchFamily="18" charset="0"/>
              <a:cs typeface="Times New Roman" panose="02020603050405020304" pitchFamily="18" charset="0"/>
            </a:endParaRPr>
          </a:p>
          <a:p>
            <a:r>
              <a:rPr lang="pt-BR" sz="1000" dirty="0" smtClean="0">
                <a:latin typeface="Times New Roman" panose="02020603050405020304" pitchFamily="18" charset="0"/>
                <a:cs typeface="Times New Roman" panose="02020603050405020304" pitchFamily="18" charset="0"/>
              </a:rPr>
              <a:t>https://static.mundoeducacao.uol.com.br/mundoeducacao/conteudo/equilibrio-termico-na-terra.jpg</a:t>
            </a:r>
          </a:p>
          <a:p>
            <a:endParaRPr lang="pt-BR" sz="1800" dirty="0" smtClean="0">
              <a:latin typeface="Times New Roman" panose="02020603050405020304" pitchFamily="18" charset="0"/>
              <a:cs typeface="Times New Roman" panose="02020603050405020304" pitchFamily="18" charset="0"/>
            </a:endParaRPr>
          </a:p>
          <a:p>
            <a:endParaRPr lang="pt-BR" sz="1800" dirty="0">
              <a:latin typeface="Times New Roman" panose="02020603050405020304" pitchFamily="18" charset="0"/>
              <a:cs typeface="Times New Roman" panose="02020603050405020304" pitchFamily="18"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4869" y="1724297"/>
            <a:ext cx="5569084" cy="4487091"/>
          </a:xfrm>
          <a:prstGeom prst="rect">
            <a:avLst/>
          </a:prstGeom>
        </p:spPr>
      </p:pic>
    </p:spTree>
    <p:extLst>
      <p:ext uri="{BB962C8B-B14F-4D97-AF65-F5344CB8AC3E}">
        <p14:creationId xmlns:p14="http://schemas.microsoft.com/office/powerpoint/2010/main" val="704500439"/>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5100" y="177801"/>
            <a:ext cx="11772900" cy="1016000"/>
          </a:xfrm>
        </p:spPr>
        <p:txBody>
          <a:bodyPr>
            <a:normAutofit fontScale="90000"/>
          </a:bodyPr>
          <a:lstStyle/>
          <a:p>
            <a:pPr algn="ctr"/>
            <a:r>
              <a:rPr lang="pt-BR" dirty="0" smtClean="0">
                <a:ln w="0"/>
                <a:solidFill>
                  <a:schemeClr val="accent1"/>
                </a:solidFill>
                <a:effectLst>
                  <a:outerShdw blurRad="38100" dist="25400" dir="5400000" algn="ctr" rotWithShape="0">
                    <a:srgbClr val="6E747A">
                      <a:alpha val="43000"/>
                    </a:srgbClr>
                  </a:outerShdw>
                </a:effectLst>
                <a:latin typeface="Algerian" panose="04020705040A02060702" pitchFamily="82" charset="0"/>
              </a:rPr>
              <a:t>Efeito Estufa para manutenção da vida e do planeta</a:t>
            </a:r>
            <a:endParaRPr lang="pt-BR"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
        <p:nvSpPr>
          <p:cNvPr id="8" name="Retângulo 7"/>
          <p:cNvSpPr/>
          <p:nvPr/>
        </p:nvSpPr>
        <p:spPr>
          <a:xfrm>
            <a:off x="431800" y="6295867"/>
            <a:ext cx="6096000" cy="246221"/>
          </a:xfrm>
          <a:prstGeom prst="rect">
            <a:avLst/>
          </a:prstGeom>
        </p:spPr>
        <p:txBody>
          <a:bodyPr>
            <a:spAutoFit/>
          </a:bodyPr>
          <a:lstStyle/>
          <a:p>
            <a:r>
              <a:rPr lang="pt-BR" sz="1000" dirty="0"/>
              <a:t>https://s5.static.brasilescola.uol.com.br/img/2019/01/como-ocorre-efeito-estufa.jpg</a:t>
            </a:r>
          </a:p>
        </p:txBody>
      </p:sp>
      <p:pic>
        <p:nvPicPr>
          <p:cNvPr id="10"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24106" y="1205083"/>
            <a:ext cx="5213894" cy="5213894"/>
          </a:xfrm>
        </p:spPr>
      </p:pic>
      <p:pic>
        <p:nvPicPr>
          <p:cNvPr id="1026" name="Picture 2" descr="Funcionamento do efeito estufa"/>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81589" y="1297198"/>
            <a:ext cx="6642517" cy="48952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02325636"/>
      </p:ext>
    </p:extLst>
  </p:cSld>
  <p:clrMapOvr>
    <a:masterClrMapping/>
  </p:clrMapOvr>
  <mc:AlternateContent xmlns:mc="http://schemas.openxmlformats.org/markup-compatibility/2006" xmlns:p14="http://schemas.microsoft.com/office/powerpoint/2010/main">
    <mc:Choice Requires="p14">
      <p:transition spd="slow" p14:dur="1500" advTm="43012"/>
    </mc:Choice>
    <mc:Fallback xmlns="">
      <p:transition spd="slow" advTm="43012"/>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Entendendo o efeito estufa</a:t>
            </a:r>
            <a:endParaRPr lang="pt-BR" dirty="0"/>
          </a:p>
        </p:txBody>
      </p:sp>
      <p:pic>
        <p:nvPicPr>
          <p:cNvPr id="3074" name="Picture 2" descr="http://imgsapp.em.com.br/app/noticia_127983242361/2016/05/11/761390/20160511101058332239i.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6660" y="592235"/>
            <a:ext cx="11158746" cy="613731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424684" y="6518989"/>
            <a:ext cx="10763793" cy="246221"/>
          </a:xfrm>
          <a:prstGeom prst="rect">
            <a:avLst/>
          </a:prstGeom>
        </p:spPr>
        <p:txBody>
          <a:bodyPr wrap="square">
            <a:spAutoFit/>
          </a:bodyPr>
          <a:lstStyle/>
          <a:p>
            <a:r>
              <a:rPr lang="pt-BR" sz="1000" dirty="0"/>
              <a:t>https://i.em.com.br/C3P21j_gqH7OVNmLL8DW35fijdA=/820x0/smart/imgsapp.em.com.br/app/noticia_127983242361/2016/05/11/761390/20160511101040994307a.png</a:t>
            </a:r>
          </a:p>
        </p:txBody>
      </p:sp>
    </p:spTree>
    <p:custDataLst>
      <p:tags r:id="rId1"/>
    </p:custDataLst>
    <p:extLst>
      <p:ext uri="{BB962C8B-B14F-4D97-AF65-F5344CB8AC3E}">
        <p14:creationId xmlns:p14="http://schemas.microsoft.com/office/powerpoint/2010/main" val="3515200594"/>
      </p:ext>
    </p:extLst>
  </p:cSld>
  <p:clrMapOvr>
    <a:masterClrMapping/>
  </p:clrMapOvr>
  <mc:AlternateContent xmlns:mc="http://schemas.openxmlformats.org/markup-compatibility/2006" xmlns:p14="http://schemas.microsoft.com/office/powerpoint/2010/main">
    <mc:Choice Requires="p14">
      <p:transition spd="slow" p14:dur="1500" advTm="119526"/>
    </mc:Choice>
    <mc:Fallback xmlns="">
      <p:transition spd="slow" advTm="119526"/>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Entendendo o efeito estufa</a:t>
            </a:r>
          </a:p>
        </p:txBody>
      </p:sp>
      <p:sp>
        <p:nvSpPr>
          <p:cNvPr id="3" name="Espaço Reservado para Conteúdo 2"/>
          <p:cNvSpPr>
            <a:spLocks noGrp="1"/>
          </p:cNvSpPr>
          <p:nvPr>
            <p:ph idx="1"/>
          </p:nvPr>
        </p:nvSpPr>
        <p:spPr>
          <a:xfrm>
            <a:off x="257577" y="759854"/>
            <a:ext cx="11797048" cy="6006706"/>
          </a:xfrm>
        </p:spPr>
        <p:txBody>
          <a:bodyPr>
            <a:noAutofit/>
          </a:bodyPr>
          <a:lstStyle/>
          <a:p>
            <a:r>
              <a:rPr lang="pt-BR" sz="2000" dirty="0">
                <a:solidFill>
                  <a:srgbClr val="0070C0"/>
                </a:solidFill>
                <a:latin typeface="Times New Roman" panose="02020603050405020304" pitchFamily="18" charset="0"/>
                <a:cs typeface="Times New Roman" panose="02020603050405020304" pitchFamily="18" charset="0"/>
              </a:rPr>
              <a:t>O efeito estufa é fundamental para a existência da vida, como conhecemos hoje, no planeta, já que é o mecanismo responsável por manter a superfície terrestre aquecida. Funciona da seguinte maneira: o Sol emite radiações para o espaço e elas chegam até a Terra. Cerca de um terço da radiação que atinge o nosso planeta é refletida de volta para o espaço assim que alcança a atmosfera, camada de gases que envolve a Terra. O restante penetra na atmosfera e chega aos nossos continentes e oceanos, levando ao aquecimento – essencial à nossa vida</a:t>
            </a:r>
            <a:r>
              <a:rPr lang="pt-BR" sz="2000" dirty="0" smtClean="0">
                <a:solidFill>
                  <a:srgbClr val="0070C0"/>
                </a:solidFill>
                <a:latin typeface="Times New Roman" panose="02020603050405020304" pitchFamily="18" charset="0"/>
                <a:cs typeface="Times New Roman" panose="02020603050405020304" pitchFamily="18" charset="0"/>
              </a:rPr>
              <a:t>.</a:t>
            </a:r>
          </a:p>
          <a:p>
            <a:r>
              <a:rPr lang="pt-BR" sz="2000" dirty="0">
                <a:solidFill>
                  <a:srgbClr val="0070C0"/>
                </a:solidFill>
                <a:latin typeface="Times New Roman" panose="02020603050405020304" pitchFamily="18" charset="0"/>
                <a:cs typeface="Times New Roman" panose="02020603050405020304" pitchFamily="18" charset="0"/>
              </a:rPr>
              <a:t>No entanto, muito dessa energia que chega à superfície é irradiada de volta para o espaço. Para manter a temperatura equilibrada, sem resfriamento rápido, essa energia é retida pelos gases da atmosfera e isso configura o efeito estufa. Sem ele, estima-se que a Terra seria cerca de 30°C mais fria do que é hoje, transformando-se em um ambiente bem menos adequado à vida humana.</a:t>
            </a:r>
          </a:p>
          <a:p>
            <a:r>
              <a:rPr lang="pt-BR" sz="2000" dirty="0">
                <a:solidFill>
                  <a:srgbClr val="0070C0"/>
                </a:solidFill>
                <a:latin typeface="Times New Roman" panose="02020603050405020304" pitchFamily="18" charset="0"/>
                <a:cs typeface="Times New Roman" panose="02020603050405020304" pitchFamily="18" charset="0"/>
              </a:rPr>
              <a:t>O problema é que muitas atividades que tiveram crescimento desenfreado nas últimas décadas levam ao aumento dos níveis desses gases, principalmente o dióxido de carbono (CO2), na atmosfera. Por exemplo, o uso de combustíveis fósseis como gasolina e gás natural nos meios de transporte, a aplicação de fertilizantes na agricultura e a forma como o lixo é tratado, entre tantas outras.</a:t>
            </a:r>
          </a:p>
          <a:p>
            <a:r>
              <a:rPr lang="pt-BR" sz="2000" dirty="0" smtClean="0">
                <a:solidFill>
                  <a:srgbClr val="0070C0"/>
                </a:solidFill>
                <a:latin typeface="Times New Roman" panose="02020603050405020304" pitchFamily="18" charset="0"/>
                <a:cs typeface="Times New Roman" panose="02020603050405020304" pitchFamily="18" charset="0"/>
              </a:rPr>
              <a:t>No </a:t>
            </a:r>
            <a:r>
              <a:rPr lang="pt-BR" sz="2000" dirty="0">
                <a:solidFill>
                  <a:srgbClr val="0070C0"/>
                </a:solidFill>
                <a:latin typeface="Times New Roman" panose="02020603050405020304" pitchFamily="18" charset="0"/>
                <a:cs typeface="Times New Roman" panose="02020603050405020304" pitchFamily="18" charset="0"/>
              </a:rPr>
              <a:t>Brasil, a maior parte dos gases do efeito estufa são provenientes do desmatamento. Isto porque os ecossistemas naturais, como as florestas, têm grande capacidade de absorver e estocar CO2 . Quando eles são incendiados ou desmatados, este dióxido de carbono é liberado para a atmosfera, o que aumenta o efeito estufa e, consequentemente, as temperaturas</a:t>
            </a:r>
            <a:r>
              <a:rPr lang="pt-BR" sz="2000" dirty="0" smtClean="0">
                <a:solidFill>
                  <a:srgbClr val="0070C0"/>
                </a:solidFill>
                <a:latin typeface="Times New Roman" panose="02020603050405020304" pitchFamily="18" charset="0"/>
                <a:cs typeface="Times New Roman" panose="02020603050405020304" pitchFamily="18" charset="0"/>
              </a:rPr>
              <a:t>.</a:t>
            </a:r>
          </a:p>
          <a:p>
            <a:r>
              <a:rPr lang="pt-BR" sz="1000" dirty="0">
                <a:solidFill>
                  <a:srgbClr val="0070C0"/>
                </a:solidFill>
                <a:cs typeface="Times New Roman" panose="02020603050405020304" pitchFamily="18" charset="0"/>
              </a:rPr>
              <a:t>https://www.em.com.br/app/noticia/especiais/educacao/enem/2016/05/11/noticia-especial-enem,761390/efeito-estufa-e-o-aquecimento-global.shtml</a:t>
            </a:r>
          </a:p>
        </p:txBody>
      </p:sp>
    </p:spTree>
    <p:custDataLst>
      <p:tags r:id="rId1"/>
    </p:custDataLst>
    <p:extLst>
      <p:ext uri="{BB962C8B-B14F-4D97-AF65-F5344CB8AC3E}">
        <p14:creationId xmlns:p14="http://schemas.microsoft.com/office/powerpoint/2010/main" val="1751666532"/>
      </p:ext>
    </p:extLst>
  </p:cSld>
  <p:clrMapOvr>
    <a:masterClrMapping/>
  </p:clrMapOvr>
  <mc:AlternateContent xmlns:mc="http://schemas.openxmlformats.org/markup-compatibility/2006" xmlns:p14="http://schemas.microsoft.com/office/powerpoint/2010/main">
    <mc:Choice Requires="p14">
      <p:transition spd="slow" p14:dur="1500" advTm="129059"/>
    </mc:Choice>
    <mc:Fallback xmlns="">
      <p:transition spd="slow" advTm="12905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14300" y="127000"/>
            <a:ext cx="11938000" cy="850900"/>
          </a:xfrm>
        </p:spPr>
        <p:txBody>
          <a:bodyPr>
            <a:normAutofit fontScale="90000"/>
          </a:bodyPr>
          <a:lstStyle/>
          <a:p>
            <a:r>
              <a:rPr lang="pt-BR" dirty="0" smtClean="0">
                <a:solidFill>
                  <a:srgbClr val="0070C0"/>
                </a:solidFill>
                <a:latin typeface="Algerian" panose="04020705040A02060702" pitchFamily="82" charset="0"/>
              </a:rPr>
              <a:t>Entendendo o funcionamento de uma estufa</a:t>
            </a:r>
            <a:endParaRPr lang="pt-BR" dirty="0">
              <a:solidFill>
                <a:srgbClr val="0070C0"/>
              </a:solidFill>
              <a:latin typeface="Algerian" panose="04020705040A02060702" pitchFamily="82" charset="0"/>
            </a:endParaRPr>
          </a:p>
        </p:txBody>
      </p:sp>
      <p:pic>
        <p:nvPicPr>
          <p:cNvPr id="4" name="Espaço Reservado para Conteúdo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48194" y="910182"/>
            <a:ext cx="5403306" cy="5403306"/>
          </a:xfrm>
        </p:spPr>
      </p:pic>
      <p:sp>
        <p:nvSpPr>
          <p:cNvPr id="8" name="Espaço Reservado para Conteúdo 7"/>
          <p:cNvSpPr>
            <a:spLocks noGrp="1"/>
          </p:cNvSpPr>
          <p:nvPr>
            <p:ph sz="quarter" idx="4"/>
          </p:nvPr>
        </p:nvSpPr>
        <p:spPr>
          <a:xfrm>
            <a:off x="5651499" y="977900"/>
            <a:ext cx="6065883" cy="5475288"/>
          </a:xfrm>
        </p:spPr>
        <p:txBody>
          <a:bodyPr>
            <a:normAutofit fontScale="92500" lnSpcReduction="10000"/>
          </a:bodyPr>
          <a:lstStyle/>
          <a:p>
            <a:r>
              <a:rPr lang="pt-BR" dirty="0">
                <a:latin typeface="Times New Roman" panose="02020603050405020304" pitchFamily="18" charset="0"/>
                <a:cs typeface="Times New Roman" panose="02020603050405020304" pitchFamily="18" charset="0"/>
              </a:rPr>
              <a:t>Para entender como isso ocorre, vamos primeiro explicar como funciona uma estufa usada por agricultores e depois relacioná-la com o efeito estufa terrestre.</a:t>
            </a:r>
            <a:endParaRPr lang="pt-BR" dirty="0" smtClean="0">
              <a:latin typeface="Times New Roman" panose="02020603050405020304" pitchFamily="18" charset="0"/>
              <a:cs typeface="Times New Roman" panose="02020603050405020304" pitchFamily="18" charset="0"/>
            </a:endParaRPr>
          </a:p>
          <a:p>
            <a:r>
              <a:rPr lang="pt-BR" dirty="0" smtClean="0">
                <a:latin typeface="Times New Roman" panose="02020603050405020304" pitchFamily="18" charset="0"/>
                <a:cs typeface="Times New Roman" panose="02020603050405020304" pitchFamily="18" charset="0"/>
              </a:rPr>
              <a:t>Esta estufa é uma câmara fechada com estruturas de painéis de vidro transparente usada principalmente em lugares frios para cultivar legumes e plantas ornamentais. Quando o clima está mais frio, essa estrutura permite que os raios solares entrem, aquecendo o ambiente, porém, impedem que essa energia volte para o lado de fora, retendo então o calor, mantendo uma temperatura propícia para os vegetais serem produzidos.</a:t>
            </a:r>
            <a:endParaRPr lang="pt-BR" dirty="0">
              <a:latin typeface="Times New Roman" panose="02020603050405020304" pitchFamily="18" charset="0"/>
              <a:cs typeface="Times New Roman" panose="02020603050405020304" pitchFamily="18" charset="0"/>
            </a:endParaRPr>
          </a:p>
          <a:p>
            <a:r>
              <a:rPr lang="pt-BR" sz="1100" dirty="0">
                <a:latin typeface="Times New Roman" panose="02020603050405020304" pitchFamily="18" charset="0"/>
                <a:cs typeface="Times New Roman" panose="02020603050405020304" pitchFamily="18" charset="0"/>
              </a:rPr>
              <a:t>https://brasilescola.uol.com.br/o-que-e/quimica/o-que-e-um-efeito-estufa.htm</a:t>
            </a:r>
          </a:p>
        </p:txBody>
      </p:sp>
      <p:sp>
        <p:nvSpPr>
          <p:cNvPr id="9" name="Retângulo 8"/>
          <p:cNvSpPr/>
          <p:nvPr/>
        </p:nvSpPr>
        <p:spPr>
          <a:xfrm>
            <a:off x="417512" y="6330077"/>
            <a:ext cx="8153400" cy="246221"/>
          </a:xfrm>
          <a:prstGeom prst="rect">
            <a:avLst/>
          </a:prstGeom>
        </p:spPr>
        <p:txBody>
          <a:bodyPr wrap="square">
            <a:spAutoFit/>
          </a:bodyPr>
          <a:lstStyle/>
          <a:p>
            <a:r>
              <a:rPr lang="pt-BR" sz="1000" dirty="0"/>
              <a:t>https://nova-escola-producao.s3.amazonaws.com/jxr47Nv47xv7FCSCewFDBwxMMNU9EudQsZS4MwKztWgvbeTxFPus4CQ3Hryg/sistematizacao</a:t>
            </a:r>
          </a:p>
        </p:txBody>
      </p:sp>
    </p:spTree>
    <p:custDataLst>
      <p:tags r:id="rId1"/>
    </p:custDataLst>
    <p:extLst>
      <p:ext uri="{BB962C8B-B14F-4D97-AF65-F5344CB8AC3E}">
        <p14:creationId xmlns:p14="http://schemas.microsoft.com/office/powerpoint/2010/main" val="3547249738"/>
      </p:ext>
    </p:extLst>
  </p:cSld>
  <p:clrMapOvr>
    <a:masterClrMapping/>
  </p:clrMapOvr>
  <mc:AlternateContent xmlns:mc="http://schemas.openxmlformats.org/markup-compatibility/2006" xmlns:p14="http://schemas.microsoft.com/office/powerpoint/2010/main">
    <mc:Choice Requires="p14">
      <p:transition spd="slow" p14:dur="1500" advTm="71039"/>
    </mc:Choice>
    <mc:Fallback xmlns="">
      <p:transition spd="slow" advTm="71039"/>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257577" y="115909"/>
            <a:ext cx="11797048" cy="902399"/>
          </a:xfrm>
        </p:spPr>
        <p:txBody>
          <a:bodyPr>
            <a:normAutofit fontScale="90000"/>
          </a:bodyPr>
          <a:lstStyle/>
          <a:p>
            <a:r>
              <a:rPr lang="pt-BR" dirty="0" smtClean="0"/>
              <a:t>Qual a semelhança entre efeito estufa e fermentação?</a:t>
            </a:r>
            <a:endParaRPr lang="pt-BR" dirty="0"/>
          </a:p>
        </p:txBody>
      </p:sp>
      <p:sp>
        <p:nvSpPr>
          <p:cNvPr id="8" name="Espaço Reservado para Conteúdo 7"/>
          <p:cNvSpPr>
            <a:spLocks noGrp="1"/>
          </p:cNvSpPr>
          <p:nvPr>
            <p:ph idx="1"/>
          </p:nvPr>
        </p:nvSpPr>
        <p:spPr>
          <a:xfrm>
            <a:off x="155575" y="1018308"/>
            <a:ext cx="11899050" cy="5839692"/>
          </a:xfrm>
        </p:spPr>
        <p:txBody>
          <a:bodyPr>
            <a:normAutofit/>
          </a:bodyPr>
          <a:lstStyle/>
          <a:p>
            <a:r>
              <a:rPr lang="pt-BR" sz="2400" dirty="0" smtClean="0"/>
              <a:t>Mas </a:t>
            </a:r>
            <a:r>
              <a:rPr lang="pt-BR" sz="2400" dirty="0"/>
              <a:t>o que tem haver estufa efeito estufa com processos de </a:t>
            </a:r>
            <a:r>
              <a:rPr lang="pt-BR" sz="2400" dirty="0" smtClean="0"/>
              <a:t>fermentação? Uma </a:t>
            </a:r>
            <a:r>
              <a:rPr lang="pt-BR" sz="2400" dirty="0"/>
              <a:t>estufa </a:t>
            </a:r>
            <a:r>
              <a:rPr lang="pt-BR" sz="2400" dirty="0" smtClean="0"/>
              <a:t>é </a:t>
            </a:r>
            <a:r>
              <a:rPr lang="pt-BR" sz="2400" dirty="0"/>
              <a:t>um armário, caixa ou ambiente feito para reter e manter </a:t>
            </a:r>
            <a:r>
              <a:rPr lang="pt-BR" sz="2400" dirty="0" smtClean="0"/>
              <a:t>calor.  Principalmente </a:t>
            </a:r>
            <a:r>
              <a:rPr lang="pt-BR" sz="2400" dirty="0"/>
              <a:t>em </a:t>
            </a:r>
            <a:r>
              <a:rPr lang="pt-BR" sz="2400" dirty="0" smtClean="0"/>
              <a:t>lugares </a:t>
            </a:r>
            <a:r>
              <a:rPr lang="pt-BR" sz="2400" dirty="0"/>
              <a:t>frios para o cultivo de plantas </a:t>
            </a:r>
            <a:r>
              <a:rPr lang="pt-BR" sz="2400" dirty="0" smtClean="0"/>
              <a:t>alimentos, geralmente </a:t>
            </a:r>
            <a:r>
              <a:rPr lang="pt-BR" sz="2400" dirty="0"/>
              <a:t>as estufas são utilizam </a:t>
            </a:r>
            <a:r>
              <a:rPr lang="pt-BR" sz="2400" dirty="0" smtClean="0"/>
              <a:t>as temperaturas </a:t>
            </a:r>
            <a:r>
              <a:rPr lang="pt-BR" sz="2400" dirty="0"/>
              <a:t>de 23 a 25 °</a:t>
            </a:r>
            <a:r>
              <a:rPr lang="pt-BR" sz="2400" dirty="0" smtClean="0"/>
              <a:t>C ou 30°C, dependendo do alimento a ser fabricado.</a:t>
            </a:r>
          </a:p>
          <a:p>
            <a:r>
              <a:rPr lang="pt-BR" sz="2400" dirty="0" smtClean="0"/>
              <a:t>A </a:t>
            </a:r>
            <a:r>
              <a:rPr lang="pt-BR" sz="2400" dirty="0"/>
              <a:t>esta </a:t>
            </a:r>
            <a:r>
              <a:rPr lang="pt-BR" sz="2400" dirty="0" smtClean="0"/>
              <a:t>temperatura, </a:t>
            </a:r>
            <a:r>
              <a:rPr lang="pt-BR" sz="2400" dirty="0"/>
              <a:t>podemos manter o crescimento de fungos e bactéria </a:t>
            </a:r>
            <a:r>
              <a:rPr lang="pt-BR" sz="2400" dirty="0" smtClean="0"/>
              <a:t>utilizados no </a:t>
            </a:r>
            <a:r>
              <a:rPr lang="pt-BR" sz="2400" dirty="0"/>
              <a:t>preparo de alimentos e </a:t>
            </a:r>
            <a:r>
              <a:rPr lang="pt-BR" sz="2400" dirty="0" smtClean="0"/>
              <a:t>bebidas.</a:t>
            </a:r>
          </a:p>
          <a:p>
            <a:r>
              <a:rPr lang="pt-BR" sz="2400" dirty="0" smtClean="0"/>
              <a:t>Querido </a:t>
            </a:r>
            <a:r>
              <a:rPr lang="pt-BR" sz="2400" dirty="0"/>
              <a:t>aluno agora que você já conhece os conceitos de Calor e temperatura, Calcule esta temperatura de crescimento de pães e bebidas em Grau Fahrenheit </a:t>
            </a:r>
            <a:r>
              <a:rPr lang="pt-BR" sz="2400" dirty="0" err="1"/>
              <a:t>°F</a:t>
            </a:r>
            <a:r>
              <a:rPr lang="pt-BR" sz="2400" dirty="0"/>
              <a:t> </a:t>
            </a:r>
            <a:r>
              <a:rPr lang="pt-BR" sz="2400" dirty="0" smtClean="0"/>
              <a:t>.</a:t>
            </a:r>
          </a:p>
          <a:p>
            <a:pPr marL="0" indent="0">
              <a:buNone/>
            </a:pPr>
            <a:r>
              <a:rPr lang="pt-BR" sz="2400" dirty="0"/>
              <a:t> </a:t>
            </a:r>
            <a:r>
              <a:rPr lang="pt-BR" sz="2400" dirty="0" smtClean="0"/>
              <a:t>                                                   </a:t>
            </a:r>
          </a:p>
          <a:p>
            <a:endParaRPr lang="pt-BR" dirty="0"/>
          </a:p>
        </p:txBody>
      </p:sp>
      <p:sp>
        <p:nvSpPr>
          <p:cNvPr id="9" name="AutoShape 2" descr="blob:https://web.whatsapp.com/e23e3619-40dd-4148-a101-38dd08df10d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 name="AutoShape 4" descr="blob:https://web.whatsapp.com/e23e3619-40dd-4148-a101-38dd08df10da"/>
          <p:cNvSpPr>
            <a:spLocks noChangeAspect="1" noChangeArrowheads="1"/>
          </p:cNvSpPr>
          <p:nvPr/>
        </p:nvSpPr>
        <p:spPr bwMode="auto">
          <a:xfrm>
            <a:off x="257577"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2" name="Picture 8" descr="Fermentação do iogurte em estufa incubadora | Download Scientific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3971" y="4256862"/>
            <a:ext cx="2897401" cy="22231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al importância das Câmaras de Fermentação para produção de pã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232" y="4310287"/>
            <a:ext cx="3279371" cy="2187315"/>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p:cNvSpPr/>
          <p:nvPr/>
        </p:nvSpPr>
        <p:spPr>
          <a:xfrm>
            <a:off x="460374" y="6479975"/>
            <a:ext cx="6606631" cy="400110"/>
          </a:xfrm>
          <a:prstGeom prst="rect">
            <a:avLst/>
          </a:prstGeom>
        </p:spPr>
        <p:txBody>
          <a:bodyPr wrap="square">
            <a:spAutoFit/>
          </a:bodyPr>
          <a:lstStyle/>
          <a:p>
            <a:r>
              <a:rPr lang="pt-BR" sz="1000" dirty="0"/>
              <a:t>http://s2.glbimg.com/thAHcNrvSBUCAX7GCc7fKP_GAmM=/e.glbimg.com/og/ed/f/original/2016/08/30/ginger-beer-54nossoguiacerv.jpg</a:t>
            </a:r>
          </a:p>
        </p:txBody>
      </p:sp>
      <p:pic>
        <p:nvPicPr>
          <p:cNvPr id="2" name="Imagem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5034" y="4209627"/>
            <a:ext cx="2945929" cy="2212283"/>
          </a:xfrm>
          <a:prstGeom prst="rect">
            <a:avLst/>
          </a:prstGeom>
        </p:spPr>
      </p:pic>
      <p:sp>
        <p:nvSpPr>
          <p:cNvPr id="3" name="Retângulo 2"/>
          <p:cNvSpPr/>
          <p:nvPr/>
        </p:nvSpPr>
        <p:spPr>
          <a:xfrm>
            <a:off x="7490662" y="6374674"/>
            <a:ext cx="4563963" cy="400110"/>
          </a:xfrm>
          <a:prstGeom prst="rect">
            <a:avLst/>
          </a:prstGeom>
        </p:spPr>
        <p:txBody>
          <a:bodyPr wrap="square">
            <a:spAutoFit/>
          </a:bodyPr>
          <a:lstStyle/>
          <a:p>
            <a:r>
              <a:rPr lang="pt-BR" sz="1000" dirty="0"/>
              <a:t>http://cruda.com.br/uploads/7/9/9/3/79930458/editor/blog-featured-kombucha-20181106.jpg?1556285937</a:t>
            </a:r>
          </a:p>
        </p:txBody>
      </p:sp>
    </p:spTree>
    <p:custDataLst>
      <p:tags r:id="rId1"/>
    </p:custDataLst>
    <p:extLst>
      <p:ext uri="{BB962C8B-B14F-4D97-AF65-F5344CB8AC3E}">
        <p14:creationId xmlns:p14="http://schemas.microsoft.com/office/powerpoint/2010/main" val="3251049699"/>
      </p:ext>
    </p:extLst>
  </p:cSld>
  <p:clrMapOvr>
    <a:masterClrMapping/>
  </p:clrMapOvr>
  <mc:AlternateContent xmlns:mc="http://schemas.openxmlformats.org/markup-compatibility/2006" xmlns:p14="http://schemas.microsoft.com/office/powerpoint/2010/main">
    <mc:Choice Requires="p14">
      <p:transition spd="slow" p14:dur="1500" advTm="71047"/>
    </mc:Choice>
    <mc:Fallback xmlns="">
      <p:transition spd="slow" advTm="71047"/>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Reciclar por que ?</a:t>
            </a:r>
            <a:endParaRPr lang="pt-BR" dirty="0"/>
          </a:p>
        </p:txBody>
      </p:sp>
      <p:pic>
        <p:nvPicPr>
          <p:cNvPr id="5" name="Espaço Reservado para Conteú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80" y="759854"/>
            <a:ext cx="5813023" cy="5813023"/>
          </a:xfrm>
          <a:prstGeom prst="rect">
            <a:avLst/>
          </a:prstGeom>
        </p:spPr>
      </p:pic>
      <p:pic>
        <p:nvPicPr>
          <p:cNvPr id="7" name="Espaço Reservado para Conteúdo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41602" y="759854"/>
            <a:ext cx="5813023" cy="5813023"/>
          </a:xfrm>
        </p:spPr>
      </p:pic>
      <p:sp>
        <p:nvSpPr>
          <p:cNvPr id="8" name="Retângulo 7"/>
          <p:cNvSpPr/>
          <p:nvPr/>
        </p:nvSpPr>
        <p:spPr>
          <a:xfrm>
            <a:off x="6241602" y="6172767"/>
            <a:ext cx="5817136" cy="400110"/>
          </a:xfrm>
          <a:prstGeom prst="rect">
            <a:avLst/>
          </a:prstGeom>
        </p:spPr>
        <p:txBody>
          <a:bodyPr wrap="square">
            <a:spAutoFit/>
          </a:bodyPr>
          <a:lstStyle/>
          <a:p>
            <a:r>
              <a:rPr lang="pt-BR" sz="1000" dirty="0"/>
              <a:t>http://sae-ourinhos.com.br/2020/09/19/a-importancia-da-reciclagem-e-os-beneficios-para-o-cidadao-e-o-meio-ambiente/</a:t>
            </a:r>
          </a:p>
        </p:txBody>
      </p:sp>
    </p:spTree>
    <p:custDataLst>
      <p:tags r:id="rId1"/>
    </p:custDataLst>
    <p:extLst>
      <p:ext uri="{BB962C8B-B14F-4D97-AF65-F5344CB8AC3E}">
        <p14:creationId xmlns:p14="http://schemas.microsoft.com/office/powerpoint/2010/main" val="3991556213"/>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importância da reciclagem do lixo</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43203" y="759854"/>
            <a:ext cx="5711422" cy="5711422"/>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3"/>
            <a:ext cx="5711423" cy="5711423"/>
          </a:xfrm>
          <a:prstGeom prst="rect">
            <a:avLst/>
          </a:prstGeom>
        </p:spPr>
      </p:pic>
      <p:sp>
        <p:nvSpPr>
          <p:cNvPr id="6" name="Retângulo 5"/>
          <p:cNvSpPr/>
          <p:nvPr/>
        </p:nvSpPr>
        <p:spPr>
          <a:xfrm>
            <a:off x="435428" y="6471276"/>
            <a:ext cx="6096000" cy="246221"/>
          </a:xfrm>
          <a:prstGeom prst="rect">
            <a:avLst/>
          </a:prstGeom>
        </p:spPr>
        <p:txBody>
          <a:bodyPr>
            <a:spAutoFit/>
          </a:bodyPr>
          <a:lstStyle/>
          <a:p>
            <a:r>
              <a:rPr lang="pt-BR" sz="1000" dirty="0" smtClean="0"/>
              <a:t>https://www.salletomoveis.com.br/reciclagem-como-separar-o-lixo-corretamente-na-sua-casa/</a:t>
            </a:r>
            <a:endParaRPr lang="pt-BR" sz="1000" dirty="0"/>
          </a:p>
        </p:txBody>
      </p:sp>
    </p:spTree>
    <p:custDataLst>
      <p:tags r:id="rId1"/>
    </p:custDataLst>
    <p:extLst>
      <p:ext uri="{BB962C8B-B14F-4D97-AF65-F5344CB8AC3E}">
        <p14:creationId xmlns:p14="http://schemas.microsoft.com/office/powerpoint/2010/main" val="3482922788"/>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Nosso País produz 180 mil toneladas de lixo diário</a:t>
            </a:r>
            <a:endParaRPr lang="pt-BR" dirty="0"/>
          </a:p>
        </p:txBody>
      </p:sp>
      <p:pic>
        <p:nvPicPr>
          <p:cNvPr id="4" name="Espaço Reservado para Conteúdo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57576" y="775102"/>
            <a:ext cx="5622524" cy="5622524"/>
          </a:xfrm>
        </p:spPr>
      </p:pic>
      <p:pic>
        <p:nvPicPr>
          <p:cNvPr id="5" name="Espaço Reservado para Conteúdo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0" y="763588"/>
            <a:ext cx="5634037" cy="5634037"/>
          </a:xfrm>
          <a:prstGeom prst="rect">
            <a:avLst/>
          </a:prstGeom>
        </p:spPr>
      </p:pic>
      <p:pic>
        <p:nvPicPr>
          <p:cNvPr id="3" name="Á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631087686"/>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1257" y="91440"/>
            <a:ext cx="11678194" cy="653144"/>
          </a:xfrm>
        </p:spPr>
        <p:txBody>
          <a:bodyPr>
            <a:normAutofit/>
          </a:bodyPr>
          <a:lstStyle/>
          <a:p>
            <a:pPr algn="ctr"/>
            <a:r>
              <a:rPr lang="pt-BR" dirty="0" smtClean="0"/>
              <a:t>Como funciona o processo da glicólise</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2573" y="744584"/>
            <a:ext cx="6492240" cy="6116637"/>
          </a:xfrm>
        </p:spPr>
      </p:pic>
    </p:spTree>
    <p:custDataLst>
      <p:tags r:id="rId1"/>
    </p:custDataLst>
    <p:extLst>
      <p:ext uri="{BB962C8B-B14F-4D97-AF65-F5344CB8AC3E}">
        <p14:creationId xmlns:p14="http://schemas.microsoft.com/office/powerpoint/2010/main" val="386545261"/>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069" y="0"/>
            <a:ext cx="11832556" cy="1005839"/>
          </a:xfrm>
        </p:spPr>
        <p:txBody>
          <a:bodyPr>
            <a:normAutofit fontScale="90000"/>
          </a:bodyPr>
          <a:lstStyle/>
          <a:p>
            <a:r>
              <a:rPr lang="pt-BR" dirty="0" smtClean="0"/>
              <a:t>Não descarte o lixo em calçadas, ruas, rios, terrenos baldios </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0997" y="873879"/>
            <a:ext cx="5781003" cy="5781003"/>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996" y="888273"/>
            <a:ext cx="5766610" cy="5766610"/>
          </a:xfrm>
          <a:prstGeom prst="rect">
            <a:avLst/>
          </a:prstGeom>
        </p:spPr>
      </p:pic>
    </p:spTree>
    <p:custDataLst>
      <p:tags r:id="rId1"/>
    </p:custDataLst>
    <p:extLst>
      <p:ext uri="{BB962C8B-B14F-4D97-AF65-F5344CB8AC3E}">
        <p14:creationId xmlns:p14="http://schemas.microsoft.com/office/powerpoint/2010/main" val="176274214"/>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Você sabe o que o lixo e o Efeito Estufa tem comum ?</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94003" y="759854"/>
            <a:ext cx="5660622" cy="5660622"/>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3"/>
            <a:ext cx="5660623" cy="5660623"/>
          </a:xfrm>
          <a:prstGeom prst="rect">
            <a:avLst/>
          </a:prstGeom>
        </p:spPr>
      </p:pic>
      <p:sp>
        <p:nvSpPr>
          <p:cNvPr id="6" name="Retângulo 5"/>
          <p:cNvSpPr/>
          <p:nvPr/>
        </p:nvSpPr>
        <p:spPr>
          <a:xfrm>
            <a:off x="165100" y="6420476"/>
            <a:ext cx="7061200" cy="246221"/>
          </a:xfrm>
          <a:prstGeom prst="rect">
            <a:avLst/>
          </a:prstGeom>
        </p:spPr>
        <p:txBody>
          <a:bodyPr wrap="square">
            <a:spAutoFit/>
          </a:bodyPr>
          <a:lstStyle/>
          <a:p>
            <a:r>
              <a:rPr lang="pt-BR" sz="1000" dirty="0"/>
              <a:t>http://s2.glbimg.com/bdYc7aMeFx6bxllt4F9FWJVbeMM=/s.glbimg.com/jo/g1/f/original/2017/05/24/foto_divulgacao_2.jpg</a:t>
            </a:r>
          </a:p>
        </p:txBody>
      </p:sp>
      <p:sp>
        <p:nvSpPr>
          <p:cNvPr id="3" name="Retângulo 2"/>
          <p:cNvSpPr/>
          <p:nvPr/>
        </p:nvSpPr>
        <p:spPr>
          <a:xfrm>
            <a:off x="6593188" y="6165669"/>
            <a:ext cx="5267886" cy="254807"/>
          </a:xfrm>
          <a:prstGeom prst="rect">
            <a:avLst/>
          </a:prstGeom>
        </p:spPr>
        <p:txBody>
          <a:bodyPr wrap="square">
            <a:spAutoFit/>
          </a:bodyPr>
          <a:lstStyle/>
          <a:p>
            <a:r>
              <a:rPr lang="pt-BR" sz="1000" dirty="0"/>
              <a:t>https://cetesb.sp.gov.br/biogas/2017/05/24/lixo-e-efeito-estufa-o-que-eles-tem-em-comum/</a:t>
            </a:r>
          </a:p>
        </p:txBody>
      </p:sp>
    </p:spTree>
    <p:custDataLst>
      <p:tags r:id="rId1"/>
    </p:custDataLst>
    <p:extLst>
      <p:ext uri="{BB962C8B-B14F-4D97-AF65-F5344CB8AC3E}">
        <p14:creationId xmlns:p14="http://schemas.microsoft.com/office/powerpoint/2010/main" val="1480480693"/>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Devemos destinar nosso lixo de forma correta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9360" y="759853"/>
            <a:ext cx="5745265" cy="5745265"/>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3"/>
            <a:ext cx="5725213" cy="5725213"/>
          </a:xfrm>
          <a:prstGeom prst="rect">
            <a:avLst/>
          </a:prstGeom>
        </p:spPr>
      </p:pic>
      <p:sp>
        <p:nvSpPr>
          <p:cNvPr id="6" name="Retângulo 5"/>
          <p:cNvSpPr/>
          <p:nvPr/>
        </p:nvSpPr>
        <p:spPr>
          <a:xfrm>
            <a:off x="3784600" y="6471276"/>
            <a:ext cx="5920527" cy="246221"/>
          </a:xfrm>
          <a:prstGeom prst="rect">
            <a:avLst/>
          </a:prstGeom>
        </p:spPr>
        <p:txBody>
          <a:bodyPr wrap="square">
            <a:spAutoFit/>
          </a:bodyPr>
          <a:lstStyle/>
          <a:p>
            <a:r>
              <a:rPr lang="pt-BR" sz="1000" dirty="0"/>
              <a:t>https://static.todamateria.com.br/upload/ga/se/gasesefeitoestufa.jpg</a:t>
            </a:r>
          </a:p>
        </p:txBody>
      </p:sp>
      <p:sp>
        <p:nvSpPr>
          <p:cNvPr id="7" name="Retângulo 6"/>
          <p:cNvSpPr/>
          <p:nvPr/>
        </p:nvSpPr>
        <p:spPr>
          <a:xfrm>
            <a:off x="6309360" y="6258897"/>
            <a:ext cx="5486400" cy="246221"/>
          </a:xfrm>
          <a:prstGeom prst="rect">
            <a:avLst/>
          </a:prstGeom>
        </p:spPr>
        <p:txBody>
          <a:bodyPr wrap="square">
            <a:spAutoFit/>
          </a:bodyPr>
          <a:lstStyle/>
          <a:p>
            <a:r>
              <a:rPr lang="pt-BR" sz="1000" dirty="0"/>
              <a:t>https://cetesb.sp.gov.br/biogas/2017/05/24/lixo-e-efeito-estufa-o-que-eles-tem-em-comum/</a:t>
            </a:r>
          </a:p>
        </p:txBody>
      </p:sp>
    </p:spTree>
    <p:custDataLst>
      <p:tags r:id="rId1"/>
    </p:custDataLst>
    <p:extLst>
      <p:ext uri="{BB962C8B-B14F-4D97-AF65-F5344CB8AC3E}">
        <p14:creationId xmlns:p14="http://schemas.microsoft.com/office/powerpoint/2010/main" val="3478374926"/>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Eis que </a:t>
            </a:r>
            <a:r>
              <a:rPr lang="pt-BR" dirty="0" err="1" smtClean="0"/>
              <a:t>monstruluso</a:t>
            </a:r>
            <a:r>
              <a:rPr lang="pt-BR" dirty="0" smtClean="0"/>
              <a:t> verde ataca !</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9100" y="675715"/>
            <a:ext cx="5930900" cy="5930900"/>
          </a:xfrm>
        </p:spPr>
      </p:pic>
      <p:sp>
        <p:nvSpPr>
          <p:cNvPr id="5" name="Retângulo 4"/>
          <p:cNvSpPr/>
          <p:nvPr/>
        </p:nvSpPr>
        <p:spPr>
          <a:xfrm>
            <a:off x="2654300" y="6488668"/>
            <a:ext cx="6718300" cy="369332"/>
          </a:xfrm>
          <a:prstGeom prst="rect">
            <a:avLst/>
          </a:prstGeom>
        </p:spPr>
        <p:txBody>
          <a:bodyPr wrap="square">
            <a:spAutoFit/>
          </a:bodyPr>
          <a:lstStyle/>
          <a:p>
            <a:r>
              <a:rPr lang="pt-BR" dirty="0"/>
              <a:t>https://static.todamateria.com.br/upload/ga/se/gasesefeitoestufa.jpg</a:t>
            </a:r>
          </a:p>
        </p:txBody>
      </p:sp>
    </p:spTree>
    <p:custDataLst>
      <p:tags r:id="rId1"/>
    </p:custDataLst>
    <p:extLst>
      <p:ext uri="{BB962C8B-B14F-4D97-AF65-F5344CB8AC3E}">
        <p14:creationId xmlns:p14="http://schemas.microsoft.com/office/powerpoint/2010/main" val="1184929964"/>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VAMOS DIMINUIR O DESPERDICIO </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4600" y="802136"/>
            <a:ext cx="5730025" cy="5730025"/>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78" y="802136"/>
            <a:ext cx="5730025" cy="5730025"/>
          </a:xfrm>
          <a:prstGeom prst="rect">
            <a:avLst/>
          </a:prstGeom>
        </p:spPr>
      </p:pic>
    </p:spTree>
    <p:custDataLst>
      <p:tags r:id="rId1"/>
    </p:custDataLst>
    <p:extLst>
      <p:ext uri="{BB962C8B-B14F-4D97-AF65-F5344CB8AC3E}">
        <p14:creationId xmlns:p14="http://schemas.microsoft.com/office/powerpoint/2010/main" val="1880739601"/>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REDUZA A POLUIÇÃO AMBIENTAL !</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79704" y="759855"/>
            <a:ext cx="5774922" cy="5774922"/>
          </a:xfrm>
        </p:spPr>
      </p:pic>
      <p:pic>
        <p:nvPicPr>
          <p:cNvPr id="5"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6" y="759854"/>
            <a:ext cx="5774923" cy="5774923"/>
          </a:xfrm>
          <a:prstGeom prst="rect">
            <a:avLst/>
          </a:prstGeom>
        </p:spPr>
      </p:pic>
      <p:sp>
        <p:nvSpPr>
          <p:cNvPr id="6" name="Retângulo 5"/>
          <p:cNvSpPr/>
          <p:nvPr/>
        </p:nvSpPr>
        <p:spPr>
          <a:xfrm>
            <a:off x="751088" y="6534777"/>
            <a:ext cx="4787900" cy="246221"/>
          </a:xfrm>
          <a:prstGeom prst="rect">
            <a:avLst/>
          </a:prstGeom>
        </p:spPr>
        <p:txBody>
          <a:bodyPr wrap="square">
            <a:spAutoFit/>
          </a:bodyPr>
          <a:lstStyle/>
          <a:p>
            <a:r>
              <a:rPr lang="pt-BR" sz="1000" dirty="0"/>
              <a:t>https://cdlvca.com.br/2012/05/15/quais-as-vantagens-e-desvantagens-da-reciclagem/</a:t>
            </a:r>
          </a:p>
        </p:txBody>
      </p:sp>
    </p:spTree>
    <p:custDataLst>
      <p:tags r:id="rId1"/>
    </p:custDataLst>
    <p:extLst>
      <p:ext uri="{BB962C8B-B14F-4D97-AF65-F5344CB8AC3E}">
        <p14:creationId xmlns:p14="http://schemas.microsoft.com/office/powerpoint/2010/main" val="1728773478"/>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Reutilize </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755" y="622579"/>
            <a:ext cx="6071550" cy="6139785"/>
          </a:xfrm>
        </p:spPr>
      </p:pic>
      <p:pic>
        <p:nvPicPr>
          <p:cNvPr id="4098" name="Picture 2" descr="https://www.artereciclada.com.br/wp-content/uploads/2014/03/artesanato-eletronic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922" y="622579"/>
            <a:ext cx="5307302" cy="30782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files.nsctotal.com.br/s3fs-public/graphql-upload-files/w-ecoponto.jpg?ao.U8pMaHIpZ2FTOIPAW0Yg4W.kiQSf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02" y="3611217"/>
            <a:ext cx="5369122" cy="3151147"/>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7765506" y="6277917"/>
            <a:ext cx="3600994" cy="400110"/>
          </a:xfrm>
          <a:prstGeom prst="rect">
            <a:avLst/>
          </a:prstGeom>
        </p:spPr>
        <p:txBody>
          <a:bodyPr wrap="square">
            <a:spAutoFit/>
          </a:bodyPr>
          <a:lstStyle/>
          <a:p>
            <a:r>
              <a:rPr lang="pt-BR" sz="1000" dirty="0"/>
              <a:t>https://files.nsctotal.com.br/s3fs-public/graphql-upload-files/w-ecoponto.jpg?ao.U8pMaHIpZ2FTOIPAW0Yg4W.kiQSfU</a:t>
            </a:r>
          </a:p>
        </p:txBody>
      </p:sp>
    </p:spTree>
    <p:custDataLst>
      <p:tags r:id="rId1"/>
    </p:custDataLst>
    <p:extLst>
      <p:ext uri="{BB962C8B-B14F-4D97-AF65-F5344CB8AC3E}">
        <p14:creationId xmlns:p14="http://schemas.microsoft.com/office/powerpoint/2010/main" val="4073642220"/>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recicle</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6935" y="818228"/>
            <a:ext cx="5975488" cy="5975488"/>
          </a:xfrm>
        </p:spPr>
      </p:pic>
      <p:pic>
        <p:nvPicPr>
          <p:cNvPr id="1026" name="Picture 2" descr="https://rnews.com.br/wp-content/uploads/2019/12/Moveis-Velho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092" y="813227"/>
            <a:ext cx="5501062" cy="309434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7101007" y="3607980"/>
            <a:ext cx="4406174" cy="246221"/>
          </a:xfrm>
          <a:prstGeom prst="rect">
            <a:avLst/>
          </a:prstGeom>
        </p:spPr>
        <p:txBody>
          <a:bodyPr wrap="square">
            <a:spAutoFit/>
          </a:bodyPr>
          <a:lstStyle/>
          <a:p>
            <a:r>
              <a:rPr lang="pt-BR" sz="1000" dirty="0"/>
              <a:t>https://rnews.com.br/wp-content/uploads/2019/12/Moveis-Velhos-4.jpg</a:t>
            </a:r>
          </a:p>
        </p:txBody>
      </p:sp>
      <p:pic>
        <p:nvPicPr>
          <p:cNvPr id="1028" name="Picture 4" descr="https://reciclabc.com.br/wp-content/uploads/2019/02/entulho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092" y="3907574"/>
            <a:ext cx="5501062" cy="2832768"/>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7006046" y="6439989"/>
            <a:ext cx="4501135" cy="246221"/>
          </a:xfrm>
          <a:prstGeom prst="rect">
            <a:avLst/>
          </a:prstGeom>
        </p:spPr>
        <p:txBody>
          <a:bodyPr wrap="square">
            <a:spAutoFit/>
          </a:bodyPr>
          <a:lstStyle/>
          <a:p>
            <a:r>
              <a:rPr lang="pt-BR" sz="1000" dirty="0" smtClean="0"/>
              <a:t>https://reciclabc.com.br/wp-content/uploads/2019/02/entulho1.jpg</a:t>
            </a:r>
            <a:endParaRPr lang="pt-BR" sz="1000" dirty="0"/>
          </a:p>
        </p:txBody>
      </p:sp>
    </p:spTree>
    <p:custDataLst>
      <p:tags r:id="rId1"/>
    </p:custDataLst>
    <p:extLst>
      <p:ext uri="{BB962C8B-B14F-4D97-AF65-F5344CB8AC3E}">
        <p14:creationId xmlns:p14="http://schemas.microsoft.com/office/powerpoint/2010/main" val="2582608124"/>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reduza</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7286" y="909360"/>
            <a:ext cx="5408612" cy="5408612"/>
          </a:xfrm>
        </p:spPr>
      </p:pic>
      <p:pic>
        <p:nvPicPr>
          <p:cNvPr id="6" name="Espaço Reservado para Conteúdo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3369" y="909360"/>
            <a:ext cx="5408612" cy="5408612"/>
          </a:xfrm>
          <a:prstGeom prst="rect">
            <a:avLst/>
          </a:prstGeom>
        </p:spPr>
      </p:pic>
      <p:sp>
        <p:nvSpPr>
          <p:cNvPr id="5" name="Retângulo 4"/>
          <p:cNvSpPr/>
          <p:nvPr/>
        </p:nvSpPr>
        <p:spPr>
          <a:xfrm>
            <a:off x="3322847" y="6352415"/>
            <a:ext cx="5426101" cy="369332"/>
          </a:xfrm>
          <a:prstGeom prst="rect">
            <a:avLst/>
          </a:prstGeom>
        </p:spPr>
        <p:txBody>
          <a:bodyPr wrap="none">
            <a:spAutoFit/>
          </a:bodyPr>
          <a:lstStyle/>
          <a:p>
            <a:r>
              <a:rPr lang="pt-BR" dirty="0"/>
              <a:t>http://www.codesavi.com.br/noticias_mais.php?id=743</a:t>
            </a:r>
          </a:p>
        </p:txBody>
      </p:sp>
    </p:spTree>
    <p:custDataLst>
      <p:tags r:id="rId1"/>
    </p:custDataLst>
    <p:extLst>
      <p:ext uri="{BB962C8B-B14F-4D97-AF65-F5344CB8AC3E}">
        <p14:creationId xmlns:p14="http://schemas.microsoft.com/office/powerpoint/2010/main" val="311652073"/>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Repense </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3669" y="861454"/>
            <a:ext cx="5408612" cy="5408612"/>
          </a:xfr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2281" y="861454"/>
            <a:ext cx="3042344" cy="5408612"/>
          </a:xfrm>
          <a:prstGeom prst="rect">
            <a:avLst/>
          </a:prstGeom>
        </p:spPr>
      </p:pic>
      <p:pic>
        <p:nvPicPr>
          <p:cNvPr id="6" name="Image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325" y="861454"/>
            <a:ext cx="3042344" cy="5408612"/>
          </a:xfrm>
          <a:prstGeom prst="rect">
            <a:avLst/>
          </a:prstGeom>
        </p:spPr>
      </p:pic>
    </p:spTree>
    <p:custDataLst>
      <p:tags r:id="rId1"/>
    </p:custDataLst>
    <p:extLst>
      <p:ext uri="{BB962C8B-B14F-4D97-AF65-F5344CB8AC3E}">
        <p14:creationId xmlns:p14="http://schemas.microsoft.com/office/powerpoint/2010/main" val="3636905576"/>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Processo de fermentação</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9633" y="760413"/>
            <a:ext cx="6015990" cy="6015990"/>
          </a:xfrm>
        </p:spPr>
      </p:pic>
    </p:spTree>
    <p:custDataLst>
      <p:tags r:id="rId1"/>
    </p:custDataLst>
    <p:extLst>
      <p:ext uri="{BB962C8B-B14F-4D97-AF65-F5344CB8AC3E}">
        <p14:creationId xmlns:p14="http://schemas.microsoft.com/office/powerpoint/2010/main" val="1503490933"/>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1300" y="115909"/>
            <a:ext cx="11813325" cy="873103"/>
          </a:xfrm>
        </p:spPr>
        <p:txBody>
          <a:bodyPr>
            <a:normAutofit fontScale="90000"/>
          </a:bodyPr>
          <a:lstStyle/>
          <a:p>
            <a:r>
              <a:rPr lang="pt-BR" dirty="0" smtClean="0"/>
              <a:t>Reutilizar, Reciclar, repensar, reduzir se não puder repense !</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3037" y="998605"/>
            <a:ext cx="5408612" cy="5408612"/>
          </a:xfrm>
        </p:spPr>
      </p:pic>
      <p:sp>
        <p:nvSpPr>
          <p:cNvPr id="6" name="Retângulo 5"/>
          <p:cNvSpPr/>
          <p:nvPr/>
        </p:nvSpPr>
        <p:spPr>
          <a:xfrm>
            <a:off x="736600" y="6397625"/>
            <a:ext cx="6096000" cy="246221"/>
          </a:xfrm>
          <a:prstGeom prst="rect">
            <a:avLst/>
          </a:prstGeom>
        </p:spPr>
        <p:txBody>
          <a:bodyPr>
            <a:spAutoFit/>
          </a:bodyPr>
          <a:lstStyle/>
          <a:p>
            <a:r>
              <a:rPr lang="pt-BR" sz="1000" dirty="0">
                <a:solidFill>
                  <a:srgbClr val="000000"/>
                </a:solidFill>
              </a:rPr>
              <a:t>https://healthyhuemans.com/wp-content/uploads/2020/06/Benefits-of-composting-scaled.jpg</a:t>
            </a:r>
            <a:endParaRPr lang="pt-BR" sz="1000" dirty="0"/>
          </a:p>
        </p:txBody>
      </p:sp>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974" y="928278"/>
            <a:ext cx="5534660" cy="5534660"/>
          </a:xfrm>
          <a:prstGeom prst="rect">
            <a:avLst/>
          </a:prstGeom>
        </p:spPr>
      </p:pic>
    </p:spTree>
    <p:custDataLst>
      <p:tags r:id="rId1"/>
    </p:custDataLst>
    <p:extLst>
      <p:ext uri="{BB962C8B-B14F-4D97-AF65-F5344CB8AC3E}">
        <p14:creationId xmlns:p14="http://schemas.microsoft.com/office/powerpoint/2010/main" val="203906020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Use sempre os 5 </a:t>
            </a:r>
            <a:r>
              <a:rPr lang="pt-BR" dirty="0" err="1" smtClean="0"/>
              <a:t>Rs</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577" y="938213"/>
            <a:ext cx="5753100" cy="5753100"/>
          </a:xfr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677" y="938213"/>
            <a:ext cx="5753100" cy="5753100"/>
          </a:xfrm>
          <a:prstGeom prst="rect">
            <a:avLst/>
          </a:prstGeom>
        </p:spPr>
      </p:pic>
      <p:sp>
        <p:nvSpPr>
          <p:cNvPr id="7" name="Retângulo 6"/>
          <p:cNvSpPr/>
          <p:nvPr/>
        </p:nvSpPr>
        <p:spPr>
          <a:xfrm>
            <a:off x="838200" y="6291203"/>
            <a:ext cx="6096000" cy="400110"/>
          </a:xfrm>
          <a:prstGeom prst="rect">
            <a:avLst/>
          </a:prstGeom>
        </p:spPr>
        <p:txBody>
          <a:bodyPr>
            <a:spAutoFit/>
          </a:bodyPr>
          <a:lstStyle/>
          <a:p>
            <a:r>
              <a:rPr lang="pt-BR" sz="1000" dirty="0"/>
              <a:t>https://solutudo-cdn.s3-sa-east-1.amazonaws.com/prod/adv_files/5eb5b752-0a78-41ef-a9c5-775fac1e045d/5ec7e445-05f4-45c1-8a56-20e3ac1e0ade.png</a:t>
            </a:r>
          </a:p>
        </p:txBody>
      </p:sp>
    </p:spTree>
    <p:custDataLst>
      <p:tags r:id="rId1"/>
    </p:custDataLst>
    <p:extLst>
      <p:ext uri="{BB962C8B-B14F-4D97-AF65-F5344CB8AC3E}">
        <p14:creationId xmlns:p14="http://schemas.microsoft.com/office/powerpoint/2010/main" val="406038141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r>
              <a:rPr lang="pt-BR" sz="1600" dirty="0"/>
              <a:t>Entenda o que é fermentação.in: Ciências </a:t>
            </a:r>
            <a:r>
              <a:rPr lang="pt-BR" sz="1600" dirty="0" err="1" smtClean="0"/>
              <a:t>Escolakids.Uol</a:t>
            </a:r>
            <a:r>
              <a:rPr lang="pt-BR" sz="1600" dirty="0"/>
              <a:t>. COPYRIGHT © 2021 REDE OMNIA. TODOS OS DIREITOS RESERVADOS. Acesso em: 12/06/2021.</a:t>
            </a:r>
          </a:p>
          <a:p>
            <a:r>
              <a:rPr lang="pt-BR" sz="1600" dirty="0" smtClean="0"/>
              <a:t>Câmaras </a:t>
            </a:r>
            <a:r>
              <a:rPr lang="pt-BR" sz="1600" dirty="0"/>
              <a:t>de Fermentação. In: Prática 30 : https://blog.praticabr.com/camaras-de-fermentacao-o-que-observar-antes-de-comprar/ </a:t>
            </a:r>
            <a:r>
              <a:rPr lang="pt-BR" sz="1600" cap="all" dirty="0"/>
              <a:t>EMPREENDEDORISMO.12 DE ABRIL DE 2018. Acesso 12/06/20120</a:t>
            </a:r>
          </a:p>
          <a:p>
            <a:endParaRPr lang="pt-BR" sz="1600" dirty="0"/>
          </a:p>
          <a:p>
            <a:endParaRPr lang="pt-BR" dirty="0"/>
          </a:p>
        </p:txBody>
      </p:sp>
    </p:spTree>
    <p:extLst>
      <p:ext uri="{BB962C8B-B14F-4D97-AF65-F5344CB8AC3E}">
        <p14:creationId xmlns:p14="http://schemas.microsoft.com/office/powerpoint/2010/main" val="3826246086"/>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REFERÊNCIAS WEBGRAFÍCAS</a:t>
            </a:r>
          </a:p>
        </p:txBody>
      </p:sp>
      <p:sp>
        <p:nvSpPr>
          <p:cNvPr id="3" name="Espaço Reservado para Conteúdo 2"/>
          <p:cNvSpPr>
            <a:spLocks noGrp="1"/>
          </p:cNvSpPr>
          <p:nvPr>
            <p:ph idx="1"/>
          </p:nvPr>
        </p:nvSpPr>
        <p:spPr>
          <a:xfrm>
            <a:off x="257577" y="759854"/>
            <a:ext cx="11797048" cy="5882246"/>
          </a:xfrm>
        </p:spPr>
        <p:txBody>
          <a:bodyPr>
            <a:normAutofit fontScale="70000" lnSpcReduction="20000"/>
          </a:bodyPr>
          <a:lstStyle/>
          <a:p>
            <a:r>
              <a:rPr lang="pt-BR" dirty="0">
                <a:hlinkClick r:id="rId3"/>
              </a:rPr>
              <a:t>https://cdlvca.com.br/wp-content/uploads/2012/05/reciclagem.jpg</a:t>
            </a:r>
            <a:endParaRPr lang="pt-BR" dirty="0"/>
          </a:p>
          <a:p>
            <a:r>
              <a:rPr lang="pt-BR" dirty="0">
                <a:hlinkClick r:id="rId4"/>
              </a:rPr>
              <a:t>https://solutudo-cdn.s3-sa-east-1.amazonaws.com/prod/adv_files/5eb5b752-0a78-41ef-a9c5-775fac1e045d/5ec7e445-05f4-45c1-8a56-20e3ac1e0ade.png</a:t>
            </a:r>
            <a:endParaRPr lang="pt-BR" dirty="0"/>
          </a:p>
          <a:p>
            <a:r>
              <a:rPr lang="pt-BR" dirty="0">
                <a:hlinkClick r:id="rId5"/>
              </a:rPr>
              <a:t>https://cetesb.sp.gov.br/biogas/2017/05/24/lixo-e-efeito-estufa-o-que-eles-tem-em-comum/</a:t>
            </a:r>
            <a:endParaRPr lang="pt-BR" dirty="0"/>
          </a:p>
          <a:p>
            <a:r>
              <a:rPr lang="pt-BR" dirty="0">
                <a:hlinkClick r:id="rId6"/>
              </a:rPr>
              <a:t>http://www.codesavi.com.br/imprime.php?id=743</a:t>
            </a:r>
            <a:endParaRPr lang="pt-BR" dirty="0"/>
          </a:p>
          <a:p>
            <a:r>
              <a:rPr lang="pt-BR" dirty="0">
                <a:hlinkClick r:id="rId7"/>
              </a:rPr>
              <a:t>http://tcetpipe.blogspot.com/2012/10/equilibrio-termico.html</a:t>
            </a:r>
            <a:endParaRPr lang="pt-BR" dirty="0"/>
          </a:p>
          <a:p>
            <a:r>
              <a:rPr lang="pt-BR" dirty="0">
                <a:hlinkClick r:id="rId8"/>
              </a:rPr>
              <a:t>https://blogdoenem.com.br/calor-sensivel-e-calor-latente-revisao-de-fisica-enem/</a:t>
            </a:r>
            <a:endParaRPr lang="pt-BR" dirty="0"/>
          </a:p>
          <a:p>
            <a:r>
              <a:rPr lang="pt-BR" dirty="0">
                <a:hlinkClick r:id="rId9"/>
              </a:rPr>
              <a:t>https://brasilescola.uol.com.br/fisica/calor-sensivel-calor-latente.htm</a:t>
            </a:r>
            <a:endParaRPr lang="pt-BR" dirty="0"/>
          </a:p>
          <a:p>
            <a:r>
              <a:rPr lang="pt-BR" dirty="0">
                <a:hlinkClick r:id="rId10"/>
              </a:rPr>
              <a:t>https://www.todamateria.com.br/calor-e-temperatura/</a:t>
            </a:r>
            <a:endParaRPr lang="pt-BR" dirty="0"/>
          </a:p>
          <a:p>
            <a:r>
              <a:rPr lang="pt-BR" dirty="0">
                <a:hlinkClick r:id="rId11"/>
              </a:rPr>
              <a:t>https://mundoeducacao.uol.com.br/quimica/calor-temperatura.htm</a:t>
            </a:r>
            <a:endParaRPr lang="pt-BR" dirty="0"/>
          </a:p>
          <a:p>
            <a:r>
              <a:rPr lang="pt-BR" dirty="0">
                <a:hlinkClick r:id="rId12"/>
              </a:rPr>
              <a:t>https://s4.static.brasilescola.uol.com.br/be/conteudo/images/termometros.jpg</a:t>
            </a:r>
            <a:endParaRPr lang="pt-BR" dirty="0"/>
          </a:p>
          <a:p>
            <a:r>
              <a:rPr lang="pt-BR" dirty="0">
                <a:hlinkClick r:id="rId13"/>
              </a:rPr>
              <a:t>https://cdn.diferenca.com/imagens/termometro-cke.jpg</a:t>
            </a:r>
            <a:endParaRPr lang="pt-BR" dirty="0"/>
          </a:p>
          <a:p>
            <a:r>
              <a:rPr lang="pt-BR" dirty="0">
                <a:hlinkClick r:id="rId14"/>
              </a:rPr>
              <a:t>https://www.diferenca.com/calor-e-temperatura/</a:t>
            </a:r>
            <a:endParaRPr lang="pt-BR" dirty="0"/>
          </a:p>
          <a:p>
            <a:r>
              <a:rPr lang="pt-BR" dirty="0">
                <a:hlinkClick r:id="rId15"/>
              </a:rPr>
              <a:t>https://</a:t>
            </a:r>
            <a:r>
              <a:rPr lang="pt-BR" dirty="0" smtClean="0">
                <a:hlinkClick r:id="rId15"/>
              </a:rPr>
              <a:t>share.pixton.com/qytgjlc</a:t>
            </a:r>
            <a:endParaRPr lang="pt-BR" dirty="0" smtClean="0"/>
          </a:p>
          <a:p>
            <a:r>
              <a:rPr lang="pt-BR" dirty="0">
                <a:hlinkClick r:id="rId16"/>
              </a:rPr>
              <a:t>https://</a:t>
            </a:r>
            <a:r>
              <a:rPr lang="pt-BR" dirty="0" smtClean="0">
                <a:hlinkClick r:id="rId16"/>
              </a:rPr>
              <a:t>brasilescola.uol.com.br/biologia/ciclo-carbono.htm</a:t>
            </a:r>
            <a:endParaRPr lang="pt-BR" dirty="0" smtClean="0"/>
          </a:p>
          <a:p>
            <a:r>
              <a:rPr lang="pt-BR" dirty="0">
                <a:hlinkClick r:id="rId17"/>
              </a:rPr>
              <a:t>http://</a:t>
            </a:r>
            <a:r>
              <a:rPr lang="pt-BR" dirty="0" smtClean="0">
                <a:hlinkClick r:id="rId17"/>
              </a:rPr>
              <a:t>angloresolve.plurall.net/press/question/1414012</a:t>
            </a:r>
            <a:endParaRPr lang="pt-BR" dirty="0" smtClean="0"/>
          </a:p>
          <a:p>
            <a:r>
              <a:rPr lang="pt-BR" dirty="0" smtClean="0">
                <a:hlinkClick r:id="rId18"/>
              </a:rPr>
              <a:t>https</a:t>
            </a:r>
            <a:r>
              <a:rPr lang="pt-BR" dirty="0">
                <a:hlinkClick r:id="rId18"/>
              </a:rPr>
              <a:t>://</a:t>
            </a:r>
            <a:r>
              <a:rPr lang="pt-BR" dirty="0" smtClean="0">
                <a:hlinkClick r:id="rId18"/>
              </a:rPr>
              <a:t>giphy.com/gifs/joqH7DwRE8wHmh3P8O?utm_source=iframe&amp;utm_medium=embed&amp;utm_campaign=Embeds&amp;utm_term=https%3A%2F%2Fpratofundo.com%2F</a:t>
            </a:r>
            <a:endParaRPr lang="pt-BR" dirty="0" smtClean="0"/>
          </a:p>
          <a:p>
            <a:endParaRPr lang="pt-BR" dirty="0" smtClean="0"/>
          </a:p>
          <a:p>
            <a:endParaRPr lang="pt-BR" dirty="0"/>
          </a:p>
        </p:txBody>
      </p:sp>
    </p:spTree>
    <p:custDataLst>
      <p:tags r:id="rId1"/>
    </p:custDataLst>
    <p:extLst>
      <p:ext uri="{BB962C8B-B14F-4D97-AF65-F5344CB8AC3E}">
        <p14:creationId xmlns:p14="http://schemas.microsoft.com/office/powerpoint/2010/main" val="752569243"/>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629" y="143692"/>
            <a:ext cx="11926388" cy="809897"/>
          </a:xfrm>
        </p:spPr>
        <p:txBody>
          <a:bodyPr/>
          <a:lstStyle/>
          <a:p>
            <a:r>
              <a:rPr lang="pt-BR" dirty="0" smtClean="0">
                <a:solidFill>
                  <a:srgbClr val="0070C0"/>
                </a:solidFill>
                <a:latin typeface="Algerian" panose="04020705040A02060702" pitchFamily="82" charset="0"/>
              </a:rPr>
              <a:t>Como ocorre a fermentação alcoólica</a:t>
            </a:r>
            <a:endParaRPr lang="pt-BR" dirty="0">
              <a:solidFill>
                <a:srgbClr val="0070C0"/>
              </a:solidFill>
              <a:latin typeface="Algerian" panose="04020705040A02060702" pitchFamily="82" charset="0"/>
            </a:endParaRPr>
          </a:p>
        </p:txBody>
      </p:sp>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199" y="1084218"/>
            <a:ext cx="6466113" cy="5689834"/>
          </a:xfrm>
        </p:spPr>
      </p:pic>
    </p:spTree>
    <p:custDataLst>
      <p:tags r:id="rId1"/>
    </p:custDataLst>
    <p:extLst>
      <p:ext uri="{BB962C8B-B14F-4D97-AF65-F5344CB8AC3E}">
        <p14:creationId xmlns:p14="http://schemas.microsoft.com/office/powerpoint/2010/main" val="4112325711"/>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Processo de produção do pão</a:t>
            </a:r>
            <a:endParaRPr lang="pt-BR" dirty="0"/>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8821" y="760413"/>
            <a:ext cx="6042116" cy="6042116"/>
          </a:xfrm>
        </p:spPr>
      </p:pic>
    </p:spTree>
    <p:custDataLst>
      <p:tags r:id="rId1"/>
    </p:custDataLst>
    <p:extLst>
      <p:ext uri="{BB962C8B-B14F-4D97-AF65-F5344CB8AC3E}">
        <p14:creationId xmlns:p14="http://schemas.microsoft.com/office/powerpoint/2010/main" val="1817776862"/>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Processo de produção do pão</a:t>
            </a:r>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4946" y="760412"/>
            <a:ext cx="5980021" cy="5980021"/>
          </a:xfrm>
        </p:spPr>
      </p:pic>
    </p:spTree>
    <p:custDataLst>
      <p:tags r:id="rId1"/>
    </p:custDataLst>
    <p:extLst>
      <p:ext uri="{BB962C8B-B14F-4D97-AF65-F5344CB8AC3E}">
        <p14:creationId xmlns:p14="http://schemas.microsoft.com/office/powerpoint/2010/main" val="3591883525"/>
      </p:ext>
    </p:extLst>
  </p:cSld>
  <p:clrMapOvr>
    <a:masterClrMapping/>
  </p:clrMapOvr>
  <mc:AlternateContent xmlns:mc="http://schemas.openxmlformats.org/markup-compatibility/2006" xmlns:p14="http://schemas.microsoft.com/office/powerpoint/2010/main">
    <mc:Choice Requires="p14">
      <p:transition spd="slow" p14:dur="1500" advTm="29557"/>
    </mc:Choice>
    <mc:Fallback xmlns="">
      <p:transition spd="slow" advTm="2955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8|2.2|5.2|3.3|2.3|2.6|2.2|1.9|2.1"/>
</p:tagLst>
</file>

<file path=ppt/tags/tag10.xml><?xml version="1.0" encoding="utf-8"?>
<p:tagLst xmlns:a="http://schemas.openxmlformats.org/drawingml/2006/main" xmlns:r="http://schemas.openxmlformats.org/officeDocument/2006/relationships" xmlns:p="http://schemas.openxmlformats.org/presentationml/2006/main">
  <p:tag name="TIMING" val="|6.6"/>
</p:tagLst>
</file>

<file path=ppt/tags/tag11.xml><?xml version="1.0" encoding="utf-8"?>
<p:tagLst xmlns:a="http://schemas.openxmlformats.org/drawingml/2006/main" xmlns:r="http://schemas.openxmlformats.org/officeDocument/2006/relationships" xmlns:p="http://schemas.openxmlformats.org/presentationml/2006/main">
  <p:tag name="TIMING" val="|1.2"/>
</p:tagLst>
</file>

<file path=ppt/tags/tag12.xml><?xml version="1.0" encoding="utf-8"?>
<p:tagLst xmlns:a="http://schemas.openxmlformats.org/drawingml/2006/main" xmlns:r="http://schemas.openxmlformats.org/officeDocument/2006/relationships" xmlns:p="http://schemas.openxmlformats.org/presentationml/2006/main">
  <p:tag name="TIMING" val="|4.4|4.3|2.6|3.6|9"/>
</p:tagLst>
</file>

<file path=ppt/tags/tag13.xml><?xml version="1.0" encoding="utf-8"?>
<p:tagLst xmlns:a="http://schemas.openxmlformats.org/drawingml/2006/main" xmlns:r="http://schemas.openxmlformats.org/officeDocument/2006/relationships" xmlns:p="http://schemas.openxmlformats.org/presentationml/2006/main">
  <p:tag name="TIMING" val="|6.5|2.8|1.8|0.5|0|0|8.4|7|1.6"/>
</p:tagLst>
</file>

<file path=ppt/tags/tag14.xml><?xml version="1.0" encoding="utf-8"?>
<p:tagLst xmlns:a="http://schemas.openxmlformats.org/drawingml/2006/main" xmlns:r="http://schemas.openxmlformats.org/officeDocument/2006/relationships" xmlns:p="http://schemas.openxmlformats.org/presentationml/2006/main">
  <p:tag name="TIMING" val="|4|2.8|2.7"/>
</p:tagLst>
</file>

<file path=ppt/tags/tag15.xml><?xml version="1.0" encoding="utf-8"?>
<p:tagLst xmlns:a="http://schemas.openxmlformats.org/drawingml/2006/main" xmlns:r="http://schemas.openxmlformats.org/officeDocument/2006/relationships" xmlns:p="http://schemas.openxmlformats.org/presentationml/2006/main">
  <p:tag name="TIMING" val="|15.2"/>
</p:tagLst>
</file>

<file path=ppt/tags/tag16.xml><?xml version="1.0" encoding="utf-8"?>
<p:tagLst xmlns:a="http://schemas.openxmlformats.org/drawingml/2006/main" xmlns:r="http://schemas.openxmlformats.org/officeDocument/2006/relationships" xmlns:p="http://schemas.openxmlformats.org/presentationml/2006/main">
  <p:tag name="TIMING" val="|1.7"/>
</p:tagLst>
</file>

<file path=ppt/tags/tag17.xml><?xml version="1.0" encoding="utf-8"?>
<p:tagLst xmlns:a="http://schemas.openxmlformats.org/drawingml/2006/main" xmlns:r="http://schemas.openxmlformats.org/officeDocument/2006/relationships" xmlns:p="http://schemas.openxmlformats.org/presentationml/2006/main">
  <p:tag name="TIMING" val="|1.8"/>
</p:tagLst>
</file>

<file path=ppt/tags/tag18.xml><?xml version="1.0" encoding="utf-8"?>
<p:tagLst xmlns:a="http://schemas.openxmlformats.org/drawingml/2006/main" xmlns:r="http://schemas.openxmlformats.org/officeDocument/2006/relationships" xmlns:p="http://schemas.openxmlformats.org/presentationml/2006/main">
  <p:tag name="TIMING" val="|4.2"/>
</p:tagLst>
</file>

<file path=ppt/tags/tag19.xml><?xml version="1.0" encoding="utf-8"?>
<p:tagLst xmlns:a="http://schemas.openxmlformats.org/drawingml/2006/main" xmlns:r="http://schemas.openxmlformats.org/officeDocument/2006/relationships" xmlns:p="http://schemas.openxmlformats.org/presentationml/2006/main">
  <p:tag name="TIMING" val="|4.4"/>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ags/tag20.xml><?xml version="1.0" encoding="utf-8"?>
<p:tagLst xmlns:a="http://schemas.openxmlformats.org/drawingml/2006/main" xmlns:r="http://schemas.openxmlformats.org/officeDocument/2006/relationships" xmlns:p="http://schemas.openxmlformats.org/presentationml/2006/main">
  <p:tag name="TIMING" val="|6.9"/>
</p:tagLst>
</file>

<file path=ppt/tags/tag21.xml><?xml version="1.0" encoding="utf-8"?>
<p:tagLst xmlns:a="http://schemas.openxmlformats.org/drawingml/2006/main" xmlns:r="http://schemas.openxmlformats.org/officeDocument/2006/relationships" xmlns:p="http://schemas.openxmlformats.org/presentationml/2006/main">
  <p:tag name="TIMING" val="|10.5"/>
</p:tagLst>
</file>

<file path=ppt/tags/tag22.xml><?xml version="1.0" encoding="utf-8"?>
<p:tagLst xmlns:a="http://schemas.openxmlformats.org/drawingml/2006/main" xmlns:r="http://schemas.openxmlformats.org/officeDocument/2006/relationships" xmlns:p="http://schemas.openxmlformats.org/presentationml/2006/main">
  <p:tag name="TIMING" val="|14"/>
</p:tagLst>
</file>

<file path=ppt/tags/tag23.xml><?xml version="1.0" encoding="utf-8"?>
<p:tagLst xmlns:a="http://schemas.openxmlformats.org/drawingml/2006/main" xmlns:r="http://schemas.openxmlformats.org/officeDocument/2006/relationships" xmlns:p="http://schemas.openxmlformats.org/presentationml/2006/main">
  <p:tag name="TIMING" val="|1.3"/>
</p:tagLst>
</file>

<file path=ppt/tags/tag24.xml><?xml version="1.0" encoding="utf-8"?>
<p:tagLst xmlns:a="http://schemas.openxmlformats.org/drawingml/2006/main" xmlns:r="http://schemas.openxmlformats.org/officeDocument/2006/relationships" xmlns:p="http://schemas.openxmlformats.org/presentationml/2006/main">
  <p:tag name="TIMING" val="|12.5"/>
</p:tagLst>
</file>

<file path=ppt/tags/tag25.xml><?xml version="1.0" encoding="utf-8"?>
<p:tagLst xmlns:a="http://schemas.openxmlformats.org/drawingml/2006/main" xmlns:r="http://schemas.openxmlformats.org/officeDocument/2006/relationships" xmlns:p="http://schemas.openxmlformats.org/presentationml/2006/main">
  <p:tag name="TIMING" val="|2.6|2.2"/>
</p:tagLst>
</file>

<file path=ppt/tags/tag26.xml><?xml version="1.0" encoding="utf-8"?>
<p:tagLst xmlns:a="http://schemas.openxmlformats.org/drawingml/2006/main" xmlns:r="http://schemas.openxmlformats.org/officeDocument/2006/relationships" xmlns:p="http://schemas.openxmlformats.org/presentationml/2006/main">
  <p:tag name="TIMING" val="|3.2|1.3"/>
</p:tagLst>
</file>

<file path=ppt/tags/tag27.xml><?xml version="1.0" encoding="utf-8"?>
<p:tagLst xmlns:a="http://schemas.openxmlformats.org/drawingml/2006/main" xmlns:r="http://schemas.openxmlformats.org/officeDocument/2006/relationships" xmlns:p="http://schemas.openxmlformats.org/presentationml/2006/main">
  <p:tag name="TIMING" val="|2.4|3.1"/>
</p:tagLst>
</file>

<file path=ppt/tags/tag28.xml><?xml version="1.0" encoding="utf-8"?>
<p:tagLst xmlns:a="http://schemas.openxmlformats.org/drawingml/2006/main" xmlns:r="http://schemas.openxmlformats.org/officeDocument/2006/relationships" xmlns:p="http://schemas.openxmlformats.org/presentationml/2006/main">
  <p:tag name="TIMING" val="|4.1|1"/>
</p:tagLst>
</file>

<file path=ppt/tags/tag29.xml><?xml version="1.0" encoding="utf-8"?>
<p:tagLst xmlns:a="http://schemas.openxmlformats.org/drawingml/2006/main" xmlns:r="http://schemas.openxmlformats.org/officeDocument/2006/relationships" xmlns:p="http://schemas.openxmlformats.org/presentationml/2006/main">
  <p:tag name="TIMING" val="|2.4|0.9"/>
</p:tagLst>
</file>

<file path=ppt/tags/tag3.xml><?xml version="1.0" encoding="utf-8"?>
<p:tagLst xmlns:a="http://schemas.openxmlformats.org/drawingml/2006/main" xmlns:r="http://schemas.openxmlformats.org/officeDocument/2006/relationships" xmlns:p="http://schemas.openxmlformats.org/presentationml/2006/main">
  <p:tag name="TIMING" val="|8.7"/>
</p:tagLst>
</file>

<file path=ppt/tags/tag30.xml><?xml version="1.0" encoding="utf-8"?>
<p:tagLst xmlns:a="http://schemas.openxmlformats.org/drawingml/2006/main" xmlns:r="http://schemas.openxmlformats.org/officeDocument/2006/relationships" xmlns:p="http://schemas.openxmlformats.org/presentationml/2006/main">
  <p:tag name="TIMING" val="|45.7|2.3"/>
</p:tagLst>
</file>

<file path=ppt/tags/tag31.xml><?xml version="1.0" encoding="utf-8"?>
<p:tagLst xmlns:a="http://schemas.openxmlformats.org/drawingml/2006/main" xmlns:r="http://schemas.openxmlformats.org/officeDocument/2006/relationships" xmlns:p="http://schemas.openxmlformats.org/presentationml/2006/main">
  <p:tag name="TIMING" val="|4.7|1.7"/>
</p:tagLst>
</file>

<file path=ppt/tags/tag32.xml><?xml version="1.0" encoding="utf-8"?>
<p:tagLst xmlns:a="http://schemas.openxmlformats.org/drawingml/2006/main" xmlns:r="http://schemas.openxmlformats.org/officeDocument/2006/relationships" xmlns:p="http://schemas.openxmlformats.org/presentationml/2006/main">
  <p:tag name="TIMING" val="|2.8|40.2"/>
</p:tagLst>
</file>

<file path=ppt/tags/tag33.xml><?xml version="1.0" encoding="utf-8"?>
<p:tagLst xmlns:a="http://schemas.openxmlformats.org/drawingml/2006/main" xmlns:r="http://schemas.openxmlformats.org/officeDocument/2006/relationships" xmlns:p="http://schemas.openxmlformats.org/presentationml/2006/main">
  <p:tag name="TIMING" val="|2.1|25.8"/>
</p:tagLst>
</file>

<file path=ppt/tags/tag34.xml><?xml version="1.0" encoding="utf-8"?>
<p:tagLst xmlns:a="http://schemas.openxmlformats.org/drawingml/2006/main" xmlns:r="http://schemas.openxmlformats.org/officeDocument/2006/relationships" xmlns:p="http://schemas.openxmlformats.org/presentationml/2006/main">
  <p:tag name="TIMING" val="|2|2.6"/>
</p:tagLst>
</file>

<file path=ppt/tags/tag35.xml><?xml version="1.0" encoding="utf-8"?>
<p:tagLst xmlns:a="http://schemas.openxmlformats.org/drawingml/2006/main" xmlns:r="http://schemas.openxmlformats.org/officeDocument/2006/relationships" xmlns:p="http://schemas.openxmlformats.org/presentationml/2006/main">
  <p:tag name="TIMING" val="|1.8|2.4"/>
</p:tagLst>
</file>

<file path=ppt/tags/tag36.xml><?xml version="1.0" encoding="utf-8"?>
<p:tagLst xmlns:a="http://schemas.openxmlformats.org/drawingml/2006/main" xmlns:r="http://schemas.openxmlformats.org/officeDocument/2006/relationships" xmlns:p="http://schemas.openxmlformats.org/presentationml/2006/main">
  <p:tag name="TIMING" val="|1.8|3.2"/>
</p:tagLst>
</file>

<file path=ppt/tags/tag37.xml><?xml version="1.0" encoding="utf-8"?>
<p:tagLst xmlns:a="http://schemas.openxmlformats.org/drawingml/2006/main" xmlns:r="http://schemas.openxmlformats.org/officeDocument/2006/relationships" xmlns:p="http://schemas.openxmlformats.org/presentationml/2006/main">
  <p:tag name="TIMING" val="|2.2|4.1"/>
</p:tagLst>
</file>

<file path=ppt/tags/tag38.xml><?xml version="1.0" encoding="utf-8"?>
<p:tagLst xmlns:a="http://schemas.openxmlformats.org/drawingml/2006/main" xmlns:r="http://schemas.openxmlformats.org/officeDocument/2006/relationships" xmlns:p="http://schemas.openxmlformats.org/presentationml/2006/main">
  <p:tag name="TIMING" val="|3.8"/>
</p:tagLst>
</file>

<file path=ppt/tags/tag39.xml><?xml version="1.0" encoding="utf-8"?>
<p:tagLst xmlns:a="http://schemas.openxmlformats.org/drawingml/2006/main" xmlns:r="http://schemas.openxmlformats.org/officeDocument/2006/relationships" xmlns:p="http://schemas.openxmlformats.org/presentationml/2006/main">
  <p:tag name="TIMING" val="|3.8|28.1|28.7|31.7"/>
</p:tagLst>
</file>

<file path=ppt/tags/tag4.xml><?xml version="1.0" encoding="utf-8"?>
<p:tagLst xmlns:a="http://schemas.openxmlformats.org/drawingml/2006/main" xmlns:r="http://schemas.openxmlformats.org/officeDocument/2006/relationships" xmlns:p="http://schemas.openxmlformats.org/presentationml/2006/main">
  <p:tag name="TIMING" val="|1.6|1.3"/>
</p:tagLst>
</file>

<file path=ppt/tags/tag40.xml><?xml version="1.0" encoding="utf-8"?>
<p:tagLst xmlns:a="http://schemas.openxmlformats.org/drawingml/2006/main" xmlns:r="http://schemas.openxmlformats.org/officeDocument/2006/relationships" xmlns:p="http://schemas.openxmlformats.org/presentationml/2006/main">
  <p:tag name="TIMING" val="|5.2|22.3"/>
</p:tagLst>
</file>

<file path=ppt/tags/tag41.xml><?xml version="1.0" encoding="utf-8"?>
<p:tagLst xmlns:a="http://schemas.openxmlformats.org/drawingml/2006/main" xmlns:r="http://schemas.openxmlformats.org/officeDocument/2006/relationships" xmlns:p="http://schemas.openxmlformats.org/presentationml/2006/main">
  <p:tag name="TIMING" val="|8.4|32.9|11.1"/>
</p:tagLst>
</file>

<file path=ppt/tags/tag42.xml><?xml version="1.0" encoding="utf-8"?>
<p:tagLst xmlns:a="http://schemas.openxmlformats.org/drawingml/2006/main" xmlns:r="http://schemas.openxmlformats.org/officeDocument/2006/relationships" xmlns:p="http://schemas.openxmlformats.org/presentationml/2006/main">
  <p:tag name="TIMING" val="|2.9|2.5"/>
</p:tagLst>
</file>

<file path=ppt/tags/tag43.xml><?xml version="1.0" encoding="utf-8"?>
<p:tagLst xmlns:a="http://schemas.openxmlformats.org/drawingml/2006/main" xmlns:r="http://schemas.openxmlformats.org/officeDocument/2006/relationships" xmlns:p="http://schemas.openxmlformats.org/presentationml/2006/main">
  <p:tag name="TIMING" val="|1.7|5"/>
</p:tagLst>
</file>

<file path=ppt/tags/tag44.xml><?xml version="1.0" encoding="utf-8"?>
<p:tagLst xmlns:a="http://schemas.openxmlformats.org/drawingml/2006/main" xmlns:r="http://schemas.openxmlformats.org/officeDocument/2006/relationships" xmlns:p="http://schemas.openxmlformats.org/presentationml/2006/main">
  <p:tag name="TIMING" val="|1.5|0.9"/>
</p:tagLst>
</file>

<file path=ppt/tags/tag45.xml><?xml version="1.0" encoding="utf-8"?>
<p:tagLst xmlns:a="http://schemas.openxmlformats.org/drawingml/2006/main" xmlns:r="http://schemas.openxmlformats.org/officeDocument/2006/relationships" xmlns:p="http://schemas.openxmlformats.org/presentationml/2006/main">
  <p:tag name="TIMING" val="|0|1.2"/>
</p:tagLst>
</file>

<file path=ppt/tags/tag46.xml><?xml version="1.0" encoding="utf-8"?>
<p:tagLst xmlns:a="http://schemas.openxmlformats.org/drawingml/2006/main" xmlns:r="http://schemas.openxmlformats.org/officeDocument/2006/relationships" xmlns:p="http://schemas.openxmlformats.org/presentationml/2006/main">
  <p:tag name="TIMING" val="|1.3|1.8"/>
</p:tagLst>
</file>

<file path=ppt/tags/tag47.xml><?xml version="1.0" encoding="utf-8"?>
<p:tagLst xmlns:a="http://schemas.openxmlformats.org/drawingml/2006/main" xmlns:r="http://schemas.openxmlformats.org/officeDocument/2006/relationships" xmlns:p="http://schemas.openxmlformats.org/presentationml/2006/main">
  <p:tag name="TIMING" val="|1.6|3.4"/>
</p:tagLst>
</file>

<file path=ppt/tags/tag48.xml><?xml version="1.0" encoding="utf-8"?>
<p:tagLst xmlns:a="http://schemas.openxmlformats.org/drawingml/2006/main" xmlns:r="http://schemas.openxmlformats.org/officeDocument/2006/relationships" xmlns:p="http://schemas.openxmlformats.org/presentationml/2006/main">
  <p:tag name="TIMING" val="|1.4|2.1"/>
</p:tagLst>
</file>

<file path=ppt/tags/tag49.xml><?xml version="1.0" encoding="utf-8"?>
<p:tagLst xmlns:a="http://schemas.openxmlformats.org/drawingml/2006/main" xmlns:r="http://schemas.openxmlformats.org/officeDocument/2006/relationships" xmlns:p="http://schemas.openxmlformats.org/presentationml/2006/main">
  <p:tag name="TIMING" val="|3.6|37.6"/>
</p:tagLst>
</file>

<file path=ppt/tags/tag5.xml><?xml version="1.0" encoding="utf-8"?>
<p:tagLst xmlns:a="http://schemas.openxmlformats.org/drawingml/2006/main" xmlns:r="http://schemas.openxmlformats.org/officeDocument/2006/relationships" xmlns:p="http://schemas.openxmlformats.org/presentationml/2006/main">
  <p:tag name="TIMING" val="|1.5|1.9"/>
</p:tagLst>
</file>

<file path=ppt/tags/tag50.xml><?xml version="1.0" encoding="utf-8"?>
<p:tagLst xmlns:a="http://schemas.openxmlformats.org/drawingml/2006/main" xmlns:r="http://schemas.openxmlformats.org/officeDocument/2006/relationships" xmlns:p="http://schemas.openxmlformats.org/presentationml/2006/main">
  <p:tag name="TIMING" val="|1.7|31"/>
</p:tagLst>
</file>

<file path=ppt/tags/tag51.xml><?xml version="1.0" encoding="utf-8"?>
<p:tagLst xmlns:a="http://schemas.openxmlformats.org/drawingml/2006/main" xmlns:r="http://schemas.openxmlformats.org/officeDocument/2006/relationships" xmlns:p="http://schemas.openxmlformats.org/presentationml/2006/main">
  <p:tag name="TIMING" val="|1.3|1.1"/>
</p:tagLst>
</file>

<file path=ppt/tags/tag52.xml><?xml version="1.0" encoding="utf-8"?>
<p:tagLst xmlns:a="http://schemas.openxmlformats.org/drawingml/2006/main" xmlns:r="http://schemas.openxmlformats.org/officeDocument/2006/relationships" xmlns:p="http://schemas.openxmlformats.org/presentationml/2006/main">
  <p:tag name="TIMING" val="|2|2.2"/>
</p:tagLst>
</file>

<file path=ppt/tags/tag53.xml><?xml version="1.0" encoding="utf-8"?>
<p:tagLst xmlns:a="http://schemas.openxmlformats.org/drawingml/2006/main" xmlns:r="http://schemas.openxmlformats.org/officeDocument/2006/relationships" xmlns:p="http://schemas.openxmlformats.org/presentationml/2006/main">
  <p:tag name="TIMING" val="|1.5|1.1"/>
</p:tagLst>
</file>

<file path=ppt/tags/tag54.xml><?xml version="1.0" encoding="utf-8"?>
<p:tagLst xmlns:a="http://schemas.openxmlformats.org/drawingml/2006/main" xmlns:r="http://schemas.openxmlformats.org/officeDocument/2006/relationships" xmlns:p="http://schemas.openxmlformats.org/presentationml/2006/main">
  <p:tag name="TIMING" val="|1.4|2.7"/>
</p:tagLst>
</file>

<file path=ppt/tags/tag55.xml><?xml version="1.0" encoding="utf-8"?>
<p:tagLst xmlns:a="http://schemas.openxmlformats.org/drawingml/2006/main" xmlns:r="http://schemas.openxmlformats.org/officeDocument/2006/relationships" xmlns:p="http://schemas.openxmlformats.org/presentationml/2006/main">
  <p:tag name="TIMING" val="|1.4|9.1"/>
</p:tagLst>
</file>

<file path=ppt/tags/tag56.xml><?xml version="1.0" encoding="utf-8"?>
<p:tagLst xmlns:a="http://schemas.openxmlformats.org/drawingml/2006/main" xmlns:r="http://schemas.openxmlformats.org/officeDocument/2006/relationships" xmlns:p="http://schemas.openxmlformats.org/presentationml/2006/main">
  <p:tag name="TIMING" val="|1.5|1.2"/>
</p:tagLst>
</file>

<file path=ppt/tags/tag57.xml><?xml version="1.0" encoding="utf-8"?>
<p:tagLst xmlns:a="http://schemas.openxmlformats.org/drawingml/2006/main" xmlns:r="http://schemas.openxmlformats.org/officeDocument/2006/relationships" xmlns:p="http://schemas.openxmlformats.org/presentationml/2006/main">
  <p:tag name="TIMING" val="|0|0.7|1|1|0.8|0.8|0.8|1.1|0.6|1|1.6|1|1.3|1.1"/>
</p:tagLst>
</file>

<file path=ppt/tags/tag6.xml><?xml version="1.0" encoding="utf-8"?>
<p:tagLst xmlns:a="http://schemas.openxmlformats.org/drawingml/2006/main" xmlns:r="http://schemas.openxmlformats.org/officeDocument/2006/relationships" xmlns:p="http://schemas.openxmlformats.org/presentationml/2006/main">
  <p:tag name="TIMING" val="|1|1.6"/>
</p:tagLst>
</file>

<file path=ppt/tags/tag7.xml><?xml version="1.0" encoding="utf-8"?>
<p:tagLst xmlns:a="http://schemas.openxmlformats.org/drawingml/2006/main" xmlns:r="http://schemas.openxmlformats.org/officeDocument/2006/relationships" xmlns:p="http://schemas.openxmlformats.org/presentationml/2006/main">
  <p:tag name="TIMING" val="|1|2.1"/>
</p:tagLst>
</file>

<file path=ppt/tags/tag8.xml><?xml version="1.0" encoding="utf-8"?>
<p:tagLst xmlns:a="http://schemas.openxmlformats.org/drawingml/2006/main" xmlns:r="http://schemas.openxmlformats.org/officeDocument/2006/relationships" xmlns:p="http://schemas.openxmlformats.org/presentationml/2006/main">
  <p:tag name="TIMING" val="|2.5|1.1"/>
</p:tagLst>
</file>

<file path=ppt/tags/tag9.xml><?xml version="1.0" encoding="utf-8"?>
<p:tagLst xmlns:a="http://schemas.openxmlformats.org/drawingml/2006/main" xmlns:r="http://schemas.openxmlformats.org/officeDocument/2006/relationships" xmlns:p="http://schemas.openxmlformats.org/presentationml/2006/main">
  <p:tag name="TIMING" val="|9.1"/>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2247</TotalTime>
  <Words>1275</Words>
  <Application>Microsoft Office PowerPoint</Application>
  <PresentationFormat>Widescreen</PresentationFormat>
  <Paragraphs>201</Paragraphs>
  <Slides>63</Slides>
  <Notes>0</Notes>
  <HiddenSlides>0</HiddenSlides>
  <MMClips>2</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63</vt:i4>
      </vt:variant>
    </vt:vector>
  </HeadingPairs>
  <TitlesOfParts>
    <vt:vector size="72" baseType="lpstr">
      <vt:lpstr>Algerian</vt:lpstr>
      <vt:lpstr>Arial</vt:lpstr>
      <vt:lpstr>Calibri</vt:lpstr>
      <vt:lpstr>Calibri Light</vt:lpstr>
      <vt:lpstr>PT Sans</vt:lpstr>
      <vt:lpstr>Times New Roman</vt:lpstr>
      <vt:lpstr>Ubuntu</vt:lpstr>
      <vt:lpstr>Tema do Office</vt:lpstr>
      <vt:lpstr>Personalizar design</vt:lpstr>
      <vt:lpstr> UNIVERSIDADE FEDERAL DE MATO GROSSO - SINOP Disciplina: Didática e Instrumentação para o ensino de  Ciências </vt:lpstr>
      <vt:lpstr>A importância de uma boa alimentação!</vt:lpstr>
      <vt:lpstr>Vamos também abordar temas como calor, temperatura, efeito Estufa. </vt:lpstr>
      <vt:lpstr>Ingredientes para fabricação do pão</vt:lpstr>
      <vt:lpstr>Como funciona o processo da glicólise</vt:lpstr>
      <vt:lpstr>Processo de fermentação</vt:lpstr>
      <vt:lpstr>Como ocorre a fermentação alcoólica</vt:lpstr>
      <vt:lpstr>Processo de produção do pão</vt:lpstr>
      <vt:lpstr>Processo de produção do pão</vt:lpstr>
      <vt:lpstr>Um pouco de história!</vt:lpstr>
      <vt:lpstr>Fermentação acética</vt:lpstr>
      <vt:lpstr>Fermentação alcoólica</vt:lpstr>
      <vt:lpstr>As câmaras de fermentação</vt:lpstr>
      <vt:lpstr> as bolinhas do interior do pão</vt:lpstr>
      <vt:lpstr>Queridos alunos vocês sabem de onde vem os buraquinhos do queijo?</vt:lpstr>
      <vt:lpstr>Buraquinhos do Queijo !</vt:lpstr>
      <vt:lpstr>Então de onde vem os furinhos do queijo suíço?</vt:lpstr>
      <vt:lpstr>Então de onde vem os furinhos do queijo suíço?</vt:lpstr>
      <vt:lpstr>Fermentação lática</vt:lpstr>
      <vt:lpstr>Alimento a base Fermentação lática, alcoólica, acética</vt:lpstr>
      <vt:lpstr>ALIMENTAÇÃO SAUDAVEL E ALIMENTOS A BASE DE FERMENTAÇÃO</vt:lpstr>
      <vt:lpstr>Apresentação do PowerPoint</vt:lpstr>
      <vt:lpstr>ALIMENTOS E ENERGIA PARA NOSSO CORPO</vt:lpstr>
      <vt:lpstr>ENERGIA E LIGAÇÕES ATÔMICAS</vt:lpstr>
      <vt:lpstr>Apresentação do PowerPoint</vt:lpstr>
      <vt:lpstr>Calor e Temperatura são conceitos diferentes</vt:lpstr>
      <vt:lpstr>Propagação do calor</vt:lpstr>
      <vt:lpstr>Equilíbrio térmico</vt:lpstr>
      <vt:lpstr>Condução térmica</vt:lpstr>
      <vt:lpstr>Convecção e irradiação térmica</vt:lpstr>
      <vt:lpstr>Capacidade Térmica e calor específico</vt:lpstr>
      <vt:lpstr>Calor sensível e calor latente</vt:lpstr>
      <vt:lpstr>Calor sensível e calor latente</vt:lpstr>
      <vt:lpstr>Calor sensível e calor latente</vt:lpstr>
      <vt:lpstr>Mas o que é temperatura</vt:lpstr>
      <vt:lpstr>Temperatura e energia Cinética</vt:lpstr>
      <vt:lpstr>Você sabia que podemos medir essa agitação interna das moléculas</vt:lpstr>
      <vt:lpstr>Relação entre as escalas</vt:lpstr>
      <vt:lpstr>Podemos então converter e calcular a temperatura</vt:lpstr>
      <vt:lpstr>Calor Temperatura e Efeito Estufa</vt:lpstr>
      <vt:lpstr>Equilíbrio térmico da Terra</vt:lpstr>
      <vt:lpstr>Efeito Estufa para manutenção da vida e do planeta</vt:lpstr>
      <vt:lpstr>Entendendo o efeito estufa</vt:lpstr>
      <vt:lpstr>Entendendo o efeito estufa</vt:lpstr>
      <vt:lpstr>Entendendo o funcionamento de uma estufa</vt:lpstr>
      <vt:lpstr>Qual a semelhança entre efeito estufa e fermentação?</vt:lpstr>
      <vt:lpstr>Reciclar por que ?</vt:lpstr>
      <vt:lpstr>A importância da reciclagem do lixo</vt:lpstr>
      <vt:lpstr>Nosso País produz 180 mil toneladas de lixo diário</vt:lpstr>
      <vt:lpstr>Não descarte o lixo em calçadas, ruas, rios, terrenos baldios </vt:lpstr>
      <vt:lpstr>Você sabe o que o lixo e o Efeito Estufa tem comum ?</vt:lpstr>
      <vt:lpstr>Devemos destinar nosso lixo de forma correta</vt:lpstr>
      <vt:lpstr>Eis que monstruluso verde ataca !</vt:lpstr>
      <vt:lpstr>VAMOS DIMINUIR O DESPERDICIO </vt:lpstr>
      <vt:lpstr>REDUZA A POLUIÇÃO AMBIENTAL !</vt:lpstr>
      <vt:lpstr>Reutilize </vt:lpstr>
      <vt:lpstr>recicle</vt:lpstr>
      <vt:lpstr>reduza</vt:lpstr>
      <vt:lpstr>Repense </vt:lpstr>
      <vt:lpstr>Reutilizar, Reciclar, repensar, reduzir se não puder repense !</vt:lpstr>
      <vt:lpstr>Use sempre os 5 Rs</vt:lpstr>
      <vt:lpstr>Apresentação do PowerPoint</vt:lpstr>
      <vt:lpstr>REFERÊNCIAS WEBGRAFÍCAS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Usuario</dc:creator>
  <cp:lastModifiedBy>Usuario</cp:lastModifiedBy>
  <cp:revision>143</cp:revision>
  <dcterms:created xsi:type="dcterms:W3CDTF">2021-07-05T13:18:20Z</dcterms:created>
  <dcterms:modified xsi:type="dcterms:W3CDTF">2021-07-17T01:16:46Z</dcterms:modified>
</cp:coreProperties>
</file>